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1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2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42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306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15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08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74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23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3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5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9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C1E529E-F21F-4112-9BD3-46D9839A14C9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16B18A-1073-493F-BAC2-D751D5DA6D7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6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xamo.com/" TargetMode="External"/><Relationship Id="rId2" Type="http://schemas.openxmlformats.org/officeDocument/2006/relationships/hyperlink" Target="https://www.assetstore.unity3d.com/en/#!/publisher/150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3D Game Basic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4478098"/>
            <a:ext cx="7543800" cy="1759073"/>
          </a:xfrm>
        </p:spPr>
        <p:txBody>
          <a:bodyPr>
            <a:normAutofit/>
          </a:bodyPr>
          <a:lstStyle/>
          <a:p>
            <a:r>
              <a:rPr lang="en-US" altLang="ko-KR" dirty="0"/>
              <a:t>Class 15</a:t>
            </a:r>
          </a:p>
          <a:p>
            <a:r>
              <a:rPr lang="en-US" altLang="ko-KR" dirty="0"/>
              <a:t>Controlling 3d animations [1]</a:t>
            </a:r>
          </a:p>
          <a:p>
            <a:pPr algn="r"/>
            <a:r>
              <a:rPr lang="en-US" altLang="ko-KR" dirty="0"/>
              <a:t>Handityo </a:t>
            </a:r>
            <a:r>
              <a:rPr lang="en-US" altLang="ko-KR" dirty="0" err="1"/>
              <a:t>aulia</a:t>
            </a:r>
            <a:r>
              <a:rPr lang="en-US" altLang="ko-KR" dirty="0"/>
              <a:t> putra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08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4400" dirty="0"/>
              <a:t>Configuring a character's Avatar and idle </a:t>
            </a:r>
            <a:r>
              <a:rPr lang="en-US" sz="4400" b="1" dirty="0"/>
              <a:t>animation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B44C-2B07-4373-9444-3EECEF188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463" y="1845734"/>
            <a:ext cx="3941818" cy="4023360"/>
          </a:xfrm>
        </p:spPr>
        <p:txBody>
          <a:bodyPr>
            <a:normAutofit/>
          </a:bodyPr>
          <a:lstStyle/>
          <a:p>
            <a:pPr latinLnBrk="0"/>
            <a:r>
              <a:rPr lang="en-US" dirty="0"/>
              <a:t>4. </a:t>
            </a:r>
            <a:r>
              <a:rPr lang="en-US" b="1" dirty="0"/>
              <a:t>Inspector</a:t>
            </a:r>
            <a:r>
              <a:rPr lang="en-US" dirty="0"/>
              <a:t> view will show the newly created </a:t>
            </a:r>
            <a:r>
              <a:rPr lang="en-US" dirty="0">
                <a:solidFill>
                  <a:srgbClr val="0070C0"/>
                </a:solidFill>
              </a:rPr>
              <a:t>Avatar</a:t>
            </a:r>
            <a:r>
              <a:rPr lang="en-US" dirty="0"/>
              <a:t>. </a:t>
            </a:r>
          </a:p>
          <a:p>
            <a:pPr latinLnBrk="0"/>
            <a:r>
              <a:rPr lang="en-US" dirty="0">
                <a:solidFill>
                  <a:srgbClr val="FF0000"/>
                </a:solidFill>
              </a:rPr>
              <a:t>Observe</a:t>
            </a:r>
            <a:r>
              <a:rPr lang="en-US" dirty="0"/>
              <a:t> how Unity correctly mapped the bones of our character into its structure, assigning, for instance, the </a:t>
            </a:r>
            <a:r>
              <a:rPr lang="en-US" dirty="0" err="1">
                <a:solidFill>
                  <a:srgbClr val="00B050"/>
                </a:solidFill>
              </a:rPr>
              <a:t>mixamoRig:LeftForeArm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bone as the </a:t>
            </a:r>
            <a:r>
              <a:rPr lang="en-US" dirty="0">
                <a:solidFill>
                  <a:srgbClr val="0070C0"/>
                </a:solidFill>
              </a:rPr>
              <a:t>Avatar's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Lower Arm</a:t>
            </a:r>
            <a:r>
              <a:rPr lang="en-US" dirty="0"/>
              <a:t>. </a:t>
            </a:r>
          </a:p>
          <a:p>
            <a:pPr latinLnBrk="0"/>
            <a:r>
              <a:rPr lang="en-US" dirty="0"/>
              <a:t>We could, of course, </a:t>
            </a:r>
            <a:r>
              <a:rPr lang="en-US" dirty="0">
                <a:solidFill>
                  <a:srgbClr val="0070C0"/>
                </a:solidFill>
              </a:rPr>
              <a:t>reassign</a:t>
            </a:r>
            <a:r>
              <a:rPr lang="en-US" dirty="0"/>
              <a:t> bones if needed. </a:t>
            </a:r>
          </a:p>
          <a:p>
            <a:pPr latinLnBrk="0"/>
            <a:r>
              <a:rPr lang="en-US" dirty="0"/>
              <a:t>For now, </a:t>
            </a:r>
          </a:p>
          <a:p>
            <a:pPr lvl="1" latinLnBrk="0"/>
            <a:r>
              <a:rPr lang="en-US" dirty="0"/>
              <a:t>just </a:t>
            </a: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on the </a:t>
            </a:r>
            <a:r>
              <a:rPr lang="en-US" dirty="0">
                <a:solidFill>
                  <a:srgbClr val="0070C0"/>
                </a:solidFill>
              </a:rPr>
              <a:t>Done</a:t>
            </a:r>
            <a:r>
              <a:rPr lang="en-US" dirty="0"/>
              <a:t> button to close the view.</a:t>
            </a:r>
            <a:endParaRPr lang="en-US" sz="2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542AD-9F27-4BEE-874D-B7C3CEF0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3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3A74E-1551-4349-AFB8-62FCD217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05568"/>
            <a:ext cx="3657600" cy="40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7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4400" dirty="0"/>
              <a:t>Configuring a character's Avatar and idle </a:t>
            </a:r>
            <a:r>
              <a:rPr lang="en-US" sz="4400" b="1" dirty="0"/>
              <a:t>animation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B44C-2B07-4373-9444-3EECEF188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463" y="1845734"/>
            <a:ext cx="3941818" cy="4023360"/>
          </a:xfrm>
        </p:spPr>
        <p:txBody>
          <a:bodyPr>
            <a:normAutofit fontScale="92500"/>
          </a:bodyPr>
          <a:lstStyle/>
          <a:p>
            <a:pPr latinLnBrk="0"/>
            <a:r>
              <a:rPr lang="en-US" sz="2400" dirty="0"/>
              <a:t>5. Now that we have our </a:t>
            </a:r>
            <a:r>
              <a:rPr lang="en-US" sz="2400" dirty="0">
                <a:solidFill>
                  <a:srgbClr val="0070C0"/>
                </a:solidFill>
              </a:rPr>
              <a:t>Avatar</a:t>
            </a:r>
            <a:r>
              <a:rPr lang="en-US" sz="2400" dirty="0"/>
              <a:t> ready, let's </a:t>
            </a:r>
            <a:r>
              <a:rPr lang="en-US" sz="2400" dirty="0">
                <a:solidFill>
                  <a:srgbClr val="FF0000"/>
                </a:solidFill>
              </a:rPr>
              <a:t>configure</a:t>
            </a:r>
            <a:r>
              <a:rPr lang="en-US" sz="2400" dirty="0"/>
              <a:t> our animation for the Idle state.</a:t>
            </a:r>
          </a:p>
          <a:p>
            <a:pPr latinLnBrk="0"/>
            <a:r>
              <a:rPr lang="en-US" sz="2400" dirty="0"/>
              <a:t>From the </a:t>
            </a:r>
            <a:r>
              <a:rPr lang="en-US" sz="2400" b="1" dirty="0"/>
              <a:t>Project</a:t>
            </a:r>
            <a:r>
              <a:rPr lang="en-US" sz="2400" dirty="0"/>
              <a:t> view, </a:t>
            </a:r>
          </a:p>
          <a:p>
            <a:pPr lvl="1" latinLnBrk="0"/>
            <a:r>
              <a:rPr lang="en-US" sz="2000" dirty="0">
                <a:solidFill>
                  <a:srgbClr val="FF0000"/>
                </a:solidFill>
              </a:rPr>
              <a:t>select</a:t>
            </a:r>
            <a:r>
              <a:rPr lang="en-US" sz="2000" dirty="0"/>
              <a:t> the </a:t>
            </a:r>
            <a:r>
              <a:rPr lang="en-US" sz="2000" dirty="0" err="1">
                <a:solidFill>
                  <a:srgbClr val="00B050"/>
                </a:solidFill>
              </a:rPr>
              <a:t>Swat@rifle_aiming_idle</a:t>
            </a:r>
            <a:r>
              <a:rPr lang="en-US" sz="2000" dirty="0"/>
              <a:t> file.</a:t>
            </a:r>
          </a:p>
          <a:p>
            <a:pPr latinLnBrk="0"/>
            <a:r>
              <a:rPr lang="en-US" sz="2400" dirty="0"/>
              <a:t>6. </a:t>
            </a:r>
            <a:r>
              <a:rPr lang="en-US" sz="2400" dirty="0">
                <a:solidFill>
                  <a:srgbClr val="FF0000"/>
                </a:solidFill>
              </a:rPr>
              <a:t>Activate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0070C0"/>
                </a:solidFill>
              </a:rPr>
              <a:t>Rig</a:t>
            </a:r>
            <a:r>
              <a:rPr lang="en-US" sz="2400" dirty="0"/>
              <a:t> section, </a:t>
            </a:r>
          </a:p>
          <a:p>
            <a:pPr lvl="1" latinLnBrk="0"/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</a:t>
            </a:r>
          </a:p>
          <a:p>
            <a:pPr lvl="2" latinLnBrk="0"/>
            <a:r>
              <a:rPr lang="en-US" sz="1600" b="1" dirty="0">
                <a:solidFill>
                  <a:srgbClr val="0070C0"/>
                </a:solidFill>
              </a:rPr>
              <a:t>Animation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Type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to </a:t>
            </a:r>
            <a:r>
              <a:rPr lang="en-US" sz="1600" b="1" dirty="0">
                <a:solidFill>
                  <a:srgbClr val="00B050"/>
                </a:solidFill>
              </a:rPr>
              <a:t>Humanoid</a:t>
            </a:r>
            <a:r>
              <a:rPr lang="en-US" sz="1600" dirty="0"/>
              <a:t> and </a:t>
            </a:r>
          </a:p>
          <a:p>
            <a:pPr lvl="2" latinLnBrk="0"/>
            <a:r>
              <a:rPr lang="en-US" sz="1600" b="1" dirty="0">
                <a:solidFill>
                  <a:srgbClr val="0070C0"/>
                </a:solidFill>
              </a:rPr>
              <a:t>Avatar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Definition</a:t>
            </a:r>
            <a:r>
              <a:rPr lang="en-US" sz="1600" dirty="0"/>
              <a:t> to </a:t>
            </a:r>
            <a:r>
              <a:rPr lang="en-US" sz="1600" b="1" dirty="0">
                <a:solidFill>
                  <a:srgbClr val="00B050"/>
                </a:solidFill>
              </a:rPr>
              <a:t>Create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From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This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Model</a:t>
            </a:r>
            <a:r>
              <a:rPr lang="en-US" sz="1600" dirty="0"/>
              <a:t>. </a:t>
            </a:r>
          </a:p>
          <a:p>
            <a:pPr lvl="1" latinLnBrk="0"/>
            <a:r>
              <a:rPr lang="en-US" sz="2000" dirty="0"/>
              <a:t>Confirm by </a:t>
            </a:r>
            <a:r>
              <a:rPr lang="en-US" sz="2000" dirty="0">
                <a:solidFill>
                  <a:srgbClr val="FF0000"/>
                </a:solidFill>
              </a:rPr>
              <a:t>clicking</a:t>
            </a:r>
            <a:r>
              <a:rPr lang="en-US" sz="2000" dirty="0"/>
              <a:t> on </a:t>
            </a:r>
            <a:r>
              <a:rPr lang="en-US" sz="2000" dirty="0">
                <a:solidFill>
                  <a:srgbClr val="0070C0"/>
                </a:solidFill>
              </a:rPr>
              <a:t>Apply</a:t>
            </a:r>
            <a:r>
              <a:rPr lang="en-US" sz="2000" dirty="0"/>
              <a:t>.</a:t>
            </a:r>
            <a:endParaRPr lang="en-US" sz="2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802D0-67D3-4FE2-BA16-78907226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0C2A4-5869-4BB7-A646-274B6397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78150"/>
            <a:ext cx="6096000" cy="1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42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4400" dirty="0"/>
              <a:t>Configuring a character's Avatar and idle </a:t>
            </a:r>
            <a:r>
              <a:rPr lang="en-US" sz="4400" b="1" dirty="0"/>
              <a:t>animation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B44C-2B07-4373-9444-3EECEF188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463" y="1845734"/>
            <a:ext cx="3941818" cy="4023360"/>
          </a:xfrm>
        </p:spPr>
        <p:txBody>
          <a:bodyPr>
            <a:normAutofit lnSpcReduction="10000"/>
          </a:bodyPr>
          <a:lstStyle/>
          <a:p>
            <a:pPr latinLnBrk="0"/>
            <a:r>
              <a:rPr lang="en-US" dirty="0"/>
              <a:t>7. </a:t>
            </a:r>
            <a:r>
              <a:rPr lang="en-US" dirty="0">
                <a:solidFill>
                  <a:srgbClr val="FF0000"/>
                </a:solidFill>
              </a:rPr>
              <a:t>Activate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Animations</a:t>
            </a:r>
            <a:r>
              <a:rPr lang="en-US" dirty="0"/>
              <a:t> section (to the right of the </a:t>
            </a:r>
            <a:r>
              <a:rPr lang="en-US" dirty="0">
                <a:solidFill>
                  <a:srgbClr val="0070C0"/>
                </a:solidFill>
              </a:rPr>
              <a:t>Rig</a:t>
            </a:r>
            <a:r>
              <a:rPr lang="en-US" dirty="0"/>
              <a:t>). </a:t>
            </a:r>
          </a:p>
          <a:p>
            <a:pPr lvl="1" latinLnBrk="0"/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the </a:t>
            </a:r>
            <a:r>
              <a:rPr lang="en-US" dirty="0" err="1">
                <a:solidFill>
                  <a:srgbClr val="00B050"/>
                </a:solidFill>
              </a:rPr>
              <a:t>rifle_aiming_idle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clip </a:t>
            </a:r>
          </a:p>
          <a:p>
            <a:pPr lvl="1" latinLnBrk="0"/>
            <a:r>
              <a:rPr lang="en-US" dirty="0"/>
              <a:t>(from the Clips list). </a:t>
            </a:r>
          </a:p>
          <a:p>
            <a:pPr latinLnBrk="0"/>
            <a:r>
              <a:rPr lang="en-US" dirty="0"/>
              <a:t>The </a:t>
            </a:r>
            <a:r>
              <a:rPr lang="en-US" b="1" dirty="0"/>
              <a:t>Preview</a:t>
            </a:r>
            <a:r>
              <a:rPr lang="en-US" dirty="0"/>
              <a:t> area </a:t>
            </a:r>
          </a:p>
          <a:p>
            <a:pPr lvl="1" latinLnBrk="0"/>
            <a:r>
              <a:rPr lang="en-US" dirty="0"/>
              <a:t>(at the bottom of the Inspector) </a:t>
            </a:r>
          </a:p>
          <a:p>
            <a:pPr lvl="1" latinLnBrk="0"/>
            <a:r>
              <a:rPr lang="en-US" dirty="0"/>
              <a:t>will display the message as </a:t>
            </a:r>
            <a:r>
              <a:rPr lang="en-US" dirty="0">
                <a:solidFill>
                  <a:srgbClr val="00B050"/>
                </a:solidFill>
              </a:rPr>
              <a:t>No model is available for preview</a:t>
            </a:r>
            <a:r>
              <a:rPr lang="en-US" dirty="0"/>
              <a:t>. </a:t>
            </a:r>
          </a:p>
          <a:p>
            <a:pPr latinLnBrk="0"/>
            <a:r>
              <a:rPr lang="en-US" dirty="0"/>
              <a:t>Please </a:t>
            </a:r>
            <a:r>
              <a:rPr lang="en-US" dirty="0">
                <a:solidFill>
                  <a:srgbClr val="FF0000"/>
                </a:solidFill>
              </a:rPr>
              <a:t>drag</a:t>
            </a:r>
            <a:r>
              <a:rPr lang="en-US" dirty="0"/>
              <a:t> a model into this </a:t>
            </a:r>
            <a:r>
              <a:rPr lang="en-US" b="1" dirty="0"/>
              <a:t>Preview</a:t>
            </a:r>
            <a:r>
              <a:rPr lang="en-US" dirty="0"/>
              <a:t> area.</a:t>
            </a:r>
          </a:p>
          <a:p>
            <a:pPr latinLnBrk="0"/>
            <a:r>
              <a:rPr lang="en-US" dirty="0">
                <a:solidFill>
                  <a:srgbClr val="FF0000"/>
                </a:solidFill>
              </a:rPr>
              <a:t>Drag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MsLaser@T-Pose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to the </a:t>
            </a:r>
            <a:r>
              <a:rPr lang="en-US" b="1" dirty="0"/>
              <a:t>Preview</a:t>
            </a:r>
            <a:r>
              <a:rPr lang="en-US" dirty="0"/>
              <a:t> area to correct this.</a:t>
            </a:r>
            <a:endParaRPr lang="en-US" sz="2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72CB4-B2A2-4951-8163-16880FC7C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7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B7FCF9-A749-4FBF-9020-24C6DB14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21" y="1399879"/>
            <a:ext cx="7614158" cy="40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03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4400" dirty="0"/>
              <a:t>Configuring a character's Avatar and idle </a:t>
            </a:r>
            <a:r>
              <a:rPr lang="en-US" sz="4400" b="1" dirty="0"/>
              <a:t>animation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B44C-2B07-4373-9444-3EECEF188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1845734"/>
            <a:ext cx="4154806" cy="4630480"/>
          </a:xfrm>
        </p:spPr>
        <p:txBody>
          <a:bodyPr>
            <a:normAutofit fontScale="92500" lnSpcReduction="20000"/>
          </a:bodyPr>
          <a:lstStyle/>
          <a:p>
            <a:pPr latinLnBrk="0"/>
            <a:r>
              <a:rPr lang="en-US" dirty="0"/>
              <a:t>8. With </a:t>
            </a:r>
            <a:r>
              <a:rPr lang="en-US" dirty="0" err="1">
                <a:solidFill>
                  <a:srgbClr val="00B050"/>
                </a:solidFill>
              </a:rPr>
              <a:t>rifle_aiming_idle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selected</a:t>
            </a:r>
            <a:r>
              <a:rPr lang="en-US" dirty="0"/>
              <a:t> from the </a:t>
            </a:r>
            <a:r>
              <a:rPr lang="en-US" b="1" dirty="0"/>
              <a:t>Clips</a:t>
            </a:r>
            <a:r>
              <a:rPr lang="en-US" dirty="0"/>
              <a:t> list, </a:t>
            </a:r>
            <a:r>
              <a:rPr lang="en-US" dirty="0">
                <a:solidFill>
                  <a:srgbClr val="FF0000"/>
                </a:solidFill>
              </a:rPr>
              <a:t>check</a:t>
            </a:r>
            <a:r>
              <a:rPr lang="en-US" dirty="0"/>
              <a:t> the </a:t>
            </a:r>
            <a:r>
              <a:rPr lang="en-US" b="1" dirty="0">
                <a:solidFill>
                  <a:srgbClr val="0070C0"/>
                </a:solidFill>
              </a:rPr>
              <a:t>Loop Time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Loop Pose </a:t>
            </a:r>
            <a:r>
              <a:rPr lang="en-US" dirty="0"/>
              <a:t>options. </a:t>
            </a:r>
          </a:p>
          <a:p>
            <a:pPr lvl="1" latinLnBrk="0"/>
            <a:r>
              <a:rPr lang="en-US" dirty="0"/>
              <a:t>Also, </a:t>
            </a: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on the </a:t>
            </a:r>
            <a:r>
              <a:rPr lang="en-US" b="1" dirty="0">
                <a:solidFill>
                  <a:srgbClr val="0070C0"/>
                </a:solidFill>
              </a:rPr>
              <a:t>Clamp Range </a:t>
            </a:r>
            <a:r>
              <a:rPr lang="en-US" dirty="0"/>
              <a:t>button to </a:t>
            </a:r>
            <a:r>
              <a:rPr lang="en-US" dirty="0">
                <a:solidFill>
                  <a:srgbClr val="FF0000"/>
                </a:solidFill>
              </a:rPr>
              <a:t>adjust</a:t>
            </a:r>
            <a:r>
              <a:rPr lang="en-US" dirty="0"/>
              <a:t> the timeline to the actual time of the animation clip. </a:t>
            </a:r>
          </a:p>
          <a:p>
            <a:pPr latinLnBrk="0"/>
            <a:r>
              <a:rPr lang="en-US" dirty="0"/>
              <a:t>Then, under </a:t>
            </a:r>
            <a:r>
              <a:rPr lang="en-US" b="1" dirty="0"/>
              <a:t>Root Transform Rotation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check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Bake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Into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Pose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Baked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Upon</a:t>
            </a:r>
            <a:r>
              <a:rPr lang="en-US" b="1" dirty="0"/>
              <a:t> | </a:t>
            </a:r>
            <a:r>
              <a:rPr lang="en-US" b="1" dirty="0">
                <a:solidFill>
                  <a:srgbClr val="0070C0"/>
                </a:solidFill>
              </a:rPr>
              <a:t>Original</a:t>
            </a:r>
            <a:r>
              <a:rPr lang="en-US" dirty="0"/>
              <a:t>. </a:t>
            </a:r>
          </a:p>
          <a:p>
            <a:pPr latinLnBrk="0"/>
            <a:r>
              <a:rPr lang="en-US" dirty="0"/>
              <a:t>Under </a:t>
            </a:r>
            <a:r>
              <a:rPr lang="en-US" b="1" dirty="0"/>
              <a:t>Root Transform Position </a:t>
            </a:r>
            <a:r>
              <a:rPr lang="en-US" dirty="0"/>
              <a:t>(Y), </a:t>
            </a:r>
            <a:r>
              <a:rPr lang="en-US" dirty="0">
                <a:solidFill>
                  <a:srgbClr val="FF0000"/>
                </a:solidFill>
              </a:rPr>
              <a:t>check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Bake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Into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Pose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Baked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upon</a:t>
            </a:r>
            <a:r>
              <a:rPr lang="en-US" b="1" dirty="0"/>
              <a:t> (</a:t>
            </a:r>
            <a:r>
              <a:rPr lang="en-US" b="1" dirty="0">
                <a:solidFill>
                  <a:srgbClr val="0070C0"/>
                </a:solidFill>
              </a:rPr>
              <a:t>at Start</a:t>
            </a:r>
            <a:r>
              <a:rPr lang="en-US" b="1" dirty="0"/>
              <a:t>) | </a:t>
            </a:r>
            <a:r>
              <a:rPr lang="en-US" b="1" dirty="0">
                <a:solidFill>
                  <a:srgbClr val="0070C0"/>
                </a:solidFill>
              </a:rPr>
              <a:t>Original</a:t>
            </a:r>
            <a:r>
              <a:rPr lang="en-US" dirty="0"/>
              <a:t>. </a:t>
            </a:r>
          </a:p>
          <a:p>
            <a:pPr latinLnBrk="0"/>
            <a:r>
              <a:rPr lang="en-US" dirty="0"/>
              <a:t>Under </a:t>
            </a:r>
            <a:r>
              <a:rPr lang="en-US" b="1" dirty="0"/>
              <a:t>Root Transform Position </a:t>
            </a:r>
            <a:r>
              <a:rPr lang="en-US" dirty="0"/>
              <a:t>(XZ), leave Bake Into Pose </a:t>
            </a:r>
            <a:r>
              <a:rPr lang="en-US" dirty="0">
                <a:solidFill>
                  <a:srgbClr val="FF0000"/>
                </a:solidFill>
              </a:rPr>
              <a:t>unchecked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Baked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Upon</a:t>
            </a:r>
            <a:r>
              <a:rPr lang="en-US" b="1" dirty="0"/>
              <a:t> (</a:t>
            </a:r>
            <a:r>
              <a:rPr lang="en-US" b="1" dirty="0">
                <a:solidFill>
                  <a:srgbClr val="0070C0"/>
                </a:solidFill>
              </a:rPr>
              <a:t>at Start</a:t>
            </a:r>
            <a:r>
              <a:rPr lang="en-US" b="1" dirty="0"/>
              <a:t>) | </a:t>
            </a:r>
            <a:r>
              <a:rPr lang="en-US" b="1" dirty="0">
                <a:solidFill>
                  <a:srgbClr val="0070C0"/>
                </a:solidFill>
              </a:rPr>
              <a:t>Center of Mass</a:t>
            </a:r>
            <a:r>
              <a:rPr lang="en-US" dirty="0"/>
              <a:t>. </a:t>
            </a:r>
          </a:p>
          <a:p>
            <a:pPr latinLnBrk="0"/>
            <a:r>
              <a:rPr lang="en-US" dirty="0"/>
              <a:t>Finally, </a:t>
            </a: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on </a:t>
            </a:r>
            <a:r>
              <a:rPr lang="en-US" b="1" dirty="0">
                <a:solidFill>
                  <a:srgbClr val="0070C0"/>
                </a:solidFill>
              </a:rPr>
              <a:t>Apply</a:t>
            </a:r>
            <a:r>
              <a:rPr lang="en-US" dirty="0"/>
              <a:t> to confirm the changes.</a:t>
            </a:r>
            <a:endParaRPr lang="en-US" sz="2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74A47-2769-4562-8E68-1DB98E0B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3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3B5A6-C63D-4155-ACE6-C4C6F4B7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32" y="1057275"/>
            <a:ext cx="6288336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4400" dirty="0"/>
              <a:t>Configuring a character's Avatar and idle </a:t>
            </a:r>
            <a:r>
              <a:rPr lang="en-US" sz="4400" b="1" dirty="0"/>
              <a:t>animation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B44C-2B07-4373-9444-3EECEF188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1" cy="4630480"/>
          </a:xfrm>
        </p:spPr>
        <p:txBody>
          <a:bodyPr>
            <a:normAutofit/>
          </a:bodyPr>
          <a:lstStyle/>
          <a:p>
            <a:pPr latinLnBrk="0"/>
            <a:r>
              <a:rPr lang="en-US" dirty="0"/>
              <a:t>9. </a:t>
            </a:r>
            <a:r>
              <a:rPr lang="en-US" dirty="0">
                <a:solidFill>
                  <a:srgbClr val="00B050"/>
                </a:solidFill>
              </a:rPr>
              <a:t>In order to access animation clips and play them, we </a:t>
            </a:r>
            <a:r>
              <a:rPr lang="en-US" dirty="0">
                <a:solidFill>
                  <a:srgbClr val="FF0000"/>
                </a:solidFill>
              </a:rPr>
              <a:t>need</a:t>
            </a:r>
            <a:r>
              <a:rPr lang="en-US" dirty="0">
                <a:solidFill>
                  <a:srgbClr val="00B050"/>
                </a:solidFill>
              </a:rPr>
              <a:t> to </a:t>
            </a:r>
            <a:r>
              <a:rPr lang="en-US" dirty="0">
                <a:solidFill>
                  <a:srgbClr val="0070C0"/>
                </a:solidFill>
              </a:rPr>
              <a:t>create a controller</a:t>
            </a:r>
            <a:r>
              <a:rPr lang="en-US" dirty="0">
                <a:solidFill>
                  <a:srgbClr val="00B050"/>
                </a:solidFill>
              </a:rPr>
              <a:t>. </a:t>
            </a:r>
          </a:p>
          <a:p>
            <a:pPr latinLnBrk="0"/>
            <a:r>
              <a:rPr lang="en-US" dirty="0"/>
              <a:t>Do this by </a:t>
            </a:r>
            <a:r>
              <a:rPr lang="en-US" dirty="0">
                <a:solidFill>
                  <a:srgbClr val="FF0000"/>
                </a:solidFill>
              </a:rPr>
              <a:t>clicking</a:t>
            </a:r>
            <a:r>
              <a:rPr lang="en-US" dirty="0"/>
              <a:t> on the </a:t>
            </a:r>
            <a:r>
              <a:rPr lang="en-US" b="1" dirty="0"/>
              <a:t>Create</a:t>
            </a:r>
            <a:r>
              <a:rPr lang="en-US" dirty="0"/>
              <a:t> button from the </a:t>
            </a:r>
            <a:r>
              <a:rPr lang="en-US" b="1" dirty="0"/>
              <a:t>Project</a:t>
            </a:r>
            <a:r>
              <a:rPr lang="en-US" dirty="0"/>
              <a:t> view, and then </a:t>
            </a:r>
            <a:r>
              <a:rPr lang="en-US" dirty="0">
                <a:solidFill>
                  <a:srgbClr val="FF0000"/>
                </a:solidFill>
              </a:rPr>
              <a:t>selecting</a:t>
            </a:r>
            <a:r>
              <a:rPr lang="en-US" dirty="0"/>
              <a:t> the </a:t>
            </a:r>
            <a:r>
              <a:rPr lang="en-US" b="1" dirty="0"/>
              <a:t>Animator Controller </a:t>
            </a:r>
            <a:r>
              <a:rPr lang="en-US" dirty="0"/>
              <a:t>option. </a:t>
            </a:r>
          </a:p>
          <a:p>
            <a:pPr latinLnBrk="0"/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it as </a:t>
            </a:r>
            <a:r>
              <a:rPr lang="en-US" dirty="0" err="1">
                <a:solidFill>
                  <a:srgbClr val="00B050"/>
                </a:solidFill>
              </a:rPr>
              <a:t>MainCharacter</a:t>
            </a:r>
            <a:r>
              <a:rPr lang="en-US" dirty="0"/>
              <a:t>.</a:t>
            </a:r>
          </a:p>
          <a:p>
            <a:pPr latinLnBrk="0"/>
            <a:r>
              <a:rPr lang="en-US" dirty="0"/>
              <a:t>10. </a:t>
            </a:r>
            <a:r>
              <a:rPr lang="en-US" dirty="0">
                <a:solidFill>
                  <a:srgbClr val="FF0000"/>
                </a:solidFill>
              </a:rPr>
              <a:t>Double-click</a:t>
            </a:r>
            <a:r>
              <a:rPr lang="en-US" dirty="0"/>
              <a:t> on the </a:t>
            </a:r>
            <a:r>
              <a:rPr lang="en-US" b="1" dirty="0"/>
              <a:t>Animator Controller</a:t>
            </a:r>
            <a:r>
              <a:rPr lang="en-US" dirty="0"/>
              <a:t> to open the Animator view.</a:t>
            </a:r>
            <a:endParaRPr lang="en-US" sz="2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6B622-1B99-4472-AD4F-DD11EB70B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9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4400" dirty="0"/>
              <a:t>Configuring a character's Avatar and idle </a:t>
            </a:r>
            <a:r>
              <a:rPr lang="en-US" sz="4400" b="1" dirty="0"/>
              <a:t>animation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B44C-2B07-4373-9444-3EECEF188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1" cy="4630480"/>
          </a:xfrm>
        </p:spPr>
        <p:txBody>
          <a:bodyPr>
            <a:normAutofit/>
          </a:bodyPr>
          <a:lstStyle/>
          <a:p>
            <a:pPr latinLnBrk="0"/>
            <a:r>
              <a:rPr lang="en-US" dirty="0"/>
              <a:t>11. From the </a:t>
            </a:r>
            <a:r>
              <a:rPr lang="en-US" b="1" dirty="0"/>
              <a:t>Animator</a:t>
            </a:r>
            <a:r>
              <a:rPr lang="en-US" dirty="0"/>
              <a:t> view, </a:t>
            </a:r>
          </a:p>
          <a:p>
            <a:pPr lvl="1" latinLnBrk="0"/>
            <a:r>
              <a:rPr lang="en-US" dirty="0">
                <a:solidFill>
                  <a:srgbClr val="FF0000"/>
                </a:solidFill>
              </a:rPr>
              <a:t>right-click</a:t>
            </a:r>
            <a:r>
              <a:rPr lang="en-US" dirty="0"/>
              <a:t> on the grid to open a context menu. </a:t>
            </a:r>
          </a:p>
          <a:p>
            <a:pPr lvl="1" latinLnBrk="0"/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the </a:t>
            </a:r>
            <a:r>
              <a:rPr lang="en-US" b="1" dirty="0">
                <a:solidFill>
                  <a:srgbClr val="0070C0"/>
                </a:solidFill>
              </a:rPr>
              <a:t>Create State</a:t>
            </a:r>
            <a:r>
              <a:rPr lang="en-US" b="1" dirty="0"/>
              <a:t> | </a:t>
            </a:r>
            <a:r>
              <a:rPr lang="en-US" b="1" dirty="0">
                <a:solidFill>
                  <a:srgbClr val="0070C0"/>
                </a:solidFill>
              </a:rPr>
              <a:t>Empty</a:t>
            </a:r>
            <a:r>
              <a:rPr lang="en-US" dirty="0"/>
              <a:t> option. </a:t>
            </a:r>
          </a:p>
          <a:p>
            <a:pPr latinLnBrk="0"/>
            <a:r>
              <a:rPr lang="en-US" dirty="0"/>
              <a:t>A new box named </a:t>
            </a:r>
            <a:r>
              <a:rPr lang="en-US" dirty="0">
                <a:solidFill>
                  <a:srgbClr val="0070C0"/>
                </a:solidFill>
              </a:rPr>
              <a:t>New State </a:t>
            </a:r>
            <a:r>
              <a:rPr lang="en-US" dirty="0"/>
              <a:t>will appear. </a:t>
            </a:r>
          </a:p>
          <a:p>
            <a:pPr latinLnBrk="0"/>
            <a:r>
              <a:rPr lang="en-US" dirty="0"/>
              <a:t>It will be in orange, indicating that it is the </a:t>
            </a:r>
            <a:r>
              <a:rPr lang="en-US" dirty="0">
                <a:solidFill>
                  <a:srgbClr val="00B050"/>
                </a:solidFill>
              </a:rPr>
              <a:t>default state</a:t>
            </a:r>
            <a:r>
              <a:rPr lang="en-US" dirty="0"/>
              <a:t>.</a:t>
            </a:r>
            <a:endParaRPr lang="en-US" sz="2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C995EC-740C-4067-8A4C-AEB767FF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12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E371-B2E0-4DE5-8C2B-5592E3AE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3D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AB2ED-0B7C-4070-96C6-4C5E98FD8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chapter, we will cover: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Configuring a character's Avatar and idle animation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Moving your character with root motion and Blend Trees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Mixing animations with Layers and Masks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Organizing States into Sub-State Machines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Transforming the Character Controller via script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Adding rigid props to animated characters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Using Animation Events to throw an object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Applying Ragdoll physics to a character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Rotating the character's torso to aim a weapon</a:t>
            </a:r>
          </a:p>
        </p:txBody>
      </p:sp>
    </p:spTree>
    <p:extLst>
      <p:ext uri="{BB962C8B-B14F-4D97-AF65-F5344CB8AC3E}">
        <p14:creationId xmlns:p14="http://schemas.microsoft.com/office/powerpoint/2010/main" val="1697495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F2523-F80C-4242-B27E-D4D3A6A2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97" y="2333133"/>
            <a:ext cx="7612006" cy="21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2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4400" dirty="0"/>
              <a:t>Configuring a character's Avatar and idle </a:t>
            </a:r>
            <a:r>
              <a:rPr lang="en-US" sz="4400" b="1" dirty="0"/>
              <a:t>animation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B44C-2B07-4373-9444-3EECEF188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2628900"/>
            <a:ext cx="3703321" cy="3847314"/>
          </a:xfrm>
        </p:spPr>
        <p:txBody>
          <a:bodyPr>
            <a:normAutofit/>
          </a:bodyPr>
          <a:lstStyle/>
          <a:p>
            <a:pPr latinLnBrk="0"/>
            <a:r>
              <a:rPr lang="en-US" dirty="0"/>
              <a:t>12. </a:t>
            </a:r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New State </a:t>
            </a:r>
            <a:r>
              <a:rPr lang="en-US" dirty="0"/>
              <a:t>and, in the </a:t>
            </a:r>
            <a:r>
              <a:rPr lang="en-US" b="1" dirty="0"/>
              <a:t>Inspector</a:t>
            </a:r>
            <a:r>
              <a:rPr lang="en-US" dirty="0"/>
              <a:t> view, </a:t>
            </a:r>
          </a:p>
          <a:p>
            <a:pPr lvl="1" latinLnBrk="0"/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its </a:t>
            </a:r>
            <a:r>
              <a:rPr lang="en-US" dirty="0">
                <a:solidFill>
                  <a:srgbClr val="0070C0"/>
                </a:solidFill>
              </a:rPr>
              <a:t>name</a:t>
            </a:r>
            <a:r>
              <a:rPr lang="en-US" dirty="0"/>
              <a:t> to Idle. </a:t>
            </a:r>
          </a:p>
          <a:p>
            <a:pPr lvl="1" latinLnBrk="0"/>
            <a:r>
              <a:rPr lang="en-US" dirty="0"/>
              <a:t>in the </a:t>
            </a:r>
            <a:r>
              <a:rPr lang="en-US" b="1" dirty="0"/>
              <a:t>Motion</a:t>
            </a:r>
            <a:r>
              <a:rPr lang="en-US" dirty="0"/>
              <a:t> field, </a:t>
            </a:r>
            <a:r>
              <a:rPr lang="en-US" dirty="0">
                <a:solidFill>
                  <a:srgbClr val="FF0000"/>
                </a:solidFill>
              </a:rPr>
              <a:t>choose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rifle_aiming_idle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by either </a:t>
            </a:r>
            <a:r>
              <a:rPr lang="en-US" dirty="0">
                <a:solidFill>
                  <a:srgbClr val="FF0000"/>
                </a:solidFill>
              </a:rPr>
              <a:t>selecting</a:t>
            </a:r>
            <a:r>
              <a:rPr lang="en-US" dirty="0"/>
              <a:t> it from the list or </a:t>
            </a:r>
            <a:r>
              <a:rPr lang="en-US" dirty="0">
                <a:solidFill>
                  <a:srgbClr val="FF0000"/>
                </a:solidFill>
              </a:rPr>
              <a:t>dragging</a:t>
            </a:r>
            <a:r>
              <a:rPr lang="en-US" dirty="0"/>
              <a:t> it from the </a:t>
            </a:r>
            <a:r>
              <a:rPr lang="en-US" b="1" dirty="0"/>
              <a:t>Project</a:t>
            </a:r>
            <a:r>
              <a:rPr lang="en-US" dirty="0"/>
              <a:t> view.</a:t>
            </a:r>
            <a:endParaRPr lang="en-US" sz="2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A6FAA-7F4F-4362-8788-7AA6634F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37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646BE-CF34-4239-83C7-DFBE76DE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09" y="1993769"/>
            <a:ext cx="7567582" cy="2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7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4400" dirty="0"/>
              <a:t>Configuring a character's Avatar and idle </a:t>
            </a:r>
            <a:r>
              <a:rPr lang="en-US" sz="4400" b="1" dirty="0"/>
              <a:t>animation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B44C-2B07-4373-9444-3EECEF188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1" cy="4630480"/>
          </a:xfrm>
        </p:spPr>
        <p:txBody>
          <a:bodyPr>
            <a:normAutofit/>
          </a:bodyPr>
          <a:lstStyle/>
          <a:p>
            <a:pPr latinLnBrk="0"/>
            <a:r>
              <a:rPr lang="en-US" dirty="0"/>
              <a:t>13. </a:t>
            </a:r>
            <a:r>
              <a:rPr lang="en-US" dirty="0">
                <a:solidFill>
                  <a:srgbClr val="FF0000"/>
                </a:solidFill>
              </a:rPr>
              <a:t>Drag</a:t>
            </a:r>
            <a:r>
              <a:rPr lang="en-US" dirty="0"/>
              <a:t> the </a:t>
            </a:r>
            <a:r>
              <a:rPr lang="en-US" dirty="0" err="1">
                <a:solidFill>
                  <a:srgbClr val="00B050"/>
                </a:solidFill>
              </a:rPr>
              <a:t>MsLaser@T-Pose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model from the </a:t>
            </a:r>
            <a:r>
              <a:rPr lang="en-US" b="1" dirty="0"/>
              <a:t>Project</a:t>
            </a:r>
            <a:r>
              <a:rPr lang="en-US" dirty="0"/>
              <a:t> view into the </a:t>
            </a:r>
            <a:r>
              <a:rPr lang="en-US" b="1" dirty="0"/>
              <a:t>Hierarchy</a:t>
            </a:r>
            <a:r>
              <a:rPr lang="en-US" dirty="0"/>
              <a:t> view and </a:t>
            </a:r>
            <a:r>
              <a:rPr lang="en-US" dirty="0">
                <a:solidFill>
                  <a:srgbClr val="FF0000"/>
                </a:solidFill>
              </a:rPr>
              <a:t>place</a:t>
            </a:r>
            <a:r>
              <a:rPr lang="en-US" dirty="0"/>
              <a:t> it on the </a:t>
            </a:r>
            <a:r>
              <a:rPr lang="en-US" b="1" dirty="0"/>
              <a:t>scene</a:t>
            </a:r>
            <a:r>
              <a:rPr lang="en-US" dirty="0"/>
              <a:t>.</a:t>
            </a:r>
          </a:p>
          <a:p>
            <a:pPr latinLnBrk="0"/>
            <a:r>
              <a:rPr lang="en-US" dirty="0"/>
              <a:t>14. </a:t>
            </a:r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MsLaser@T-Pose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from the </a:t>
            </a:r>
            <a:r>
              <a:rPr lang="en-US" b="1" dirty="0"/>
              <a:t>Hierarchy</a:t>
            </a:r>
            <a:r>
              <a:rPr lang="en-US" dirty="0"/>
              <a:t> view and </a:t>
            </a:r>
            <a:r>
              <a:rPr lang="en-US" dirty="0">
                <a:solidFill>
                  <a:srgbClr val="FF0000"/>
                </a:solidFill>
              </a:rPr>
              <a:t>observe</a:t>
            </a:r>
            <a:r>
              <a:rPr lang="en-US" dirty="0"/>
              <a:t> its Animator component in the </a:t>
            </a:r>
            <a:r>
              <a:rPr lang="en-US" b="1" dirty="0"/>
              <a:t>Inspector</a:t>
            </a:r>
            <a:r>
              <a:rPr lang="en-US" dirty="0"/>
              <a:t> view. </a:t>
            </a:r>
          </a:p>
          <a:p>
            <a:pPr latinLnBrk="0"/>
            <a:r>
              <a:rPr lang="en-US" dirty="0"/>
              <a:t>Then, </a:t>
            </a:r>
            <a:r>
              <a:rPr lang="en-US" dirty="0">
                <a:solidFill>
                  <a:srgbClr val="FF0000"/>
                </a:solidFill>
              </a:rPr>
              <a:t>assign</a:t>
            </a:r>
            <a:r>
              <a:rPr lang="en-US" dirty="0"/>
              <a:t> the newly created </a:t>
            </a:r>
            <a:r>
              <a:rPr lang="en-US" dirty="0" err="1">
                <a:solidFill>
                  <a:srgbClr val="00B050"/>
                </a:solidFill>
              </a:rPr>
              <a:t>MainCharacter</a:t>
            </a:r>
            <a:r>
              <a:rPr lang="en-US" dirty="0"/>
              <a:t> controller to its </a:t>
            </a:r>
            <a:r>
              <a:rPr lang="en-US" b="1" dirty="0">
                <a:solidFill>
                  <a:srgbClr val="0070C0"/>
                </a:solidFill>
              </a:rPr>
              <a:t>Controller field</a:t>
            </a:r>
            <a:r>
              <a:rPr lang="en-US" b="1" dirty="0"/>
              <a:t>.</a:t>
            </a:r>
            <a:endParaRPr lang="en-US" sz="2400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16B5E8-A1D4-44E2-8AD4-BFC0F6BA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24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76FC4E-14F7-4A0F-8F3E-A1CD8EB5C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57" y="1720392"/>
            <a:ext cx="8001286" cy="341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3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Configuring a character's Avatar and idle </a:t>
            </a:r>
            <a:r>
              <a:rPr lang="en-US" sz="4400" b="1" dirty="0"/>
              <a:t>animation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B44C-2B07-4373-9444-3EECEF188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15. </a:t>
            </a:r>
            <a:r>
              <a:rPr lang="en-US" dirty="0">
                <a:solidFill>
                  <a:srgbClr val="FF0000"/>
                </a:solidFill>
              </a:rPr>
              <a:t>Play</a:t>
            </a:r>
            <a:r>
              <a:rPr lang="en-US" dirty="0"/>
              <a:t> your scene to see the character correctly animated.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07" y="2206171"/>
            <a:ext cx="4018500" cy="3989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CE9BF-7A8A-48BB-98A8-3A9F0546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48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u="sng" dirty="0" err="1"/>
              <a:t>MiniProject</a:t>
            </a:r>
            <a:r>
              <a:rPr lang="en-US" sz="6000" u="sng" dirty="0"/>
              <a:t> 15-2:</a:t>
            </a:r>
            <a:br>
              <a:rPr lang="en-US" sz="6000" u="sng" dirty="0"/>
            </a:br>
            <a:r>
              <a:rPr lang="en-US" altLang="ko-KR" sz="6000" b="1" dirty="0">
                <a:solidFill>
                  <a:srgbClr val="0070C0"/>
                </a:solidFill>
              </a:rPr>
              <a:t>Moving</a:t>
            </a:r>
            <a:r>
              <a:rPr lang="en-US" altLang="ko-KR" sz="6000" b="1" dirty="0"/>
              <a:t> your character with </a:t>
            </a:r>
            <a:r>
              <a:rPr lang="en-US" altLang="ko-KR" sz="6000" b="1" dirty="0">
                <a:solidFill>
                  <a:srgbClr val="7030A0"/>
                </a:solidFill>
              </a:rPr>
              <a:t>root motion </a:t>
            </a:r>
            <a:r>
              <a:rPr lang="en-US" altLang="ko-KR" sz="6000" b="1" dirty="0"/>
              <a:t>and</a:t>
            </a:r>
            <a:br>
              <a:rPr lang="en-US" altLang="ko-KR" sz="6000" b="1" dirty="0"/>
            </a:br>
            <a:r>
              <a:rPr lang="en-US" altLang="ko-KR" sz="6000" dirty="0">
                <a:solidFill>
                  <a:srgbClr val="7030A0"/>
                </a:solidFill>
              </a:rPr>
              <a:t>Blend Trees</a:t>
            </a:r>
            <a:endParaRPr lang="ko-KR" altLang="en-US" sz="6000" dirty="0">
              <a:solidFill>
                <a:srgbClr val="7030A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159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altLang="ko-KR" sz="2400" dirty="0"/>
              <a:t>The </a:t>
            </a:r>
            <a:r>
              <a:rPr lang="en-US" altLang="ko-KR" sz="2400" b="1" dirty="0" err="1"/>
              <a:t>Mecanim</a:t>
            </a:r>
            <a:r>
              <a:rPr lang="en-US" altLang="ko-KR" sz="2400" dirty="0"/>
              <a:t> animation system is capable of applying Root Motion to characters. </a:t>
            </a:r>
          </a:p>
          <a:p>
            <a:pPr latinLnBrk="0"/>
            <a:r>
              <a:rPr lang="en-US" altLang="ko-KR" sz="2400" dirty="0"/>
              <a:t>In other words, </a:t>
            </a:r>
          </a:p>
          <a:p>
            <a:pPr lvl="1" latinLnBrk="0"/>
            <a:r>
              <a:rPr lang="en-US" altLang="ko-KR" sz="2000" dirty="0">
                <a:solidFill>
                  <a:srgbClr val="00B050"/>
                </a:solidFill>
              </a:rPr>
              <a:t>it </a:t>
            </a:r>
            <a:r>
              <a:rPr lang="en-US" altLang="ko-KR" sz="2000" i="1" dirty="0">
                <a:solidFill>
                  <a:srgbClr val="00B050"/>
                </a:solidFill>
              </a:rPr>
              <a:t>actually </a:t>
            </a:r>
            <a:r>
              <a:rPr lang="en-US" altLang="ko-KR" sz="2000" dirty="0">
                <a:solidFill>
                  <a:srgbClr val="00B050"/>
                </a:solidFill>
              </a:rPr>
              <a:t>moves the character according to the animation clip</a:t>
            </a:r>
            <a:r>
              <a:rPr lang="en-US" altLang="ko-KR" sz="2000" dirty="0"/>
              <a:t>, </a:t>
            </a:r>
          </a:p>
          <a:p>
            <a:pPr lvl="1" latinLnBrk="0"/>
            <a:r>
              <a:rPr lang="en-US" altLang="ko-KR" sz="2000" dirty="0"/>
              <a:t>as opposed to arbitrarily translating the character model while playing an in-place animation cycle. </a:t>
            </a:r>
          </a:p>
          <a:p>
            <a:pPr latinLnBrk="0"/>
            <a:r>
              <a:rPr lang="en-US" altLang="ko-KR" sz="2400" dirty="0"/>
              <a:t>This makes most of the </a:t>
            </a:r>
            <a:r>
              <a:rPr lang="en-US" altLang="ko-KR" sz="2400" dirty="0" err="1"/>
              <a:t>Mixamo</a:t>
            </a:r>
            <a:r>
              <a:rPr lang="en-US" altLang="ko-KR" sz="2400" dirty="0"/>
              <a:t> animation clips perfect for use with </a:t>
            </a:r>
            <a:r>
              <a:rPr lang="en-US" altLang="ko-KR" sz="2400" dirty="0" err="1"/>
              <a:t>Mecanim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3005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Another feature of the animation system is </a:t>
            </a:r>
          </a:p>
          <a:p>
            <a:pPr lvl="1"/>
            <a:r>
              <a:rPr lang="en-US" altLang="ko-KR" sz="2600" b="1" dirty="0">
                <a:solidFill>
                  <a:srgbClr val="0070C0"/>
                </a:solidFill>
              </a:rPr>
              <a:t>Blend</a:t>
            </a:r>
            <a:r>
              <a:rPr lang="en-US" altLang="ko-KR" sz="2600" b="1" dirty="0">
                <a:solidFill>
                  <a:srgbClr val="00B050"/>
                </a:solidFill>
              </a:rPr>
              <a:t> </a:t>
            </a:r>
            <a:r>
              <a:rPr lang="en-US" altLang="ko-KR" sz="2600" b="1" dirty="0">
                <a:solidFill>
                  <a:srgbClr val="0070C0"/>
                </a:solidFill>
              </a:rPr>
              <a:t>Trees</a:t>
            </a:r>
            <a:r>
              <a:rPr lang="en-US" altLang="ko-KR" sz="2600" dirty="0"/>
              <a:t>, which can blend animation clips smoothly and easily. </a:t>
            </a:r>
          </a:p>
          <a:p>
            <a:r>
              <a:rPr lang="en-US" altLang="ko-KR" sz="2800" dirty="0"/>
              <a:t>In this project, we will take advantage of these features to </a:t>
            </a:r>
          </a:p>
          <a:p>
            <a:pPr lvl="1"/>
            <a:r>
              <a:rPr lang="en-US" altLang="ko-KR" sz="2600" dirty="0"/>
              <a:t>make our character </a:t>
            </a:r>
            <a:r>
              <a:rPr lang="en-US" altLang="ko-KR" sz="2600" dirty="0">
                <a:solidFill>
                  <a:srgbClr val="00B050"/>
                </a:solidFill>
              </a:rPr>
              <a:t>walk/run forward and backwards</a:t>
            </a:r>
            <a:r>
              <a:rPr lang="en-US" altLang="ko-KR" sz="2600" dirty="0"/>
              <a:t>, and also </a:t>
            </a:r>
            <a:r>
              <a:rPr lang="en-US" altLang="ko-KR" sz="2600" dirty="0">
                <a:solidFill>
                  <a:srgbClr val="00B050"/>
                </a:solidFill>
              </a:rPr>
              <a:t>strafe right and left </a:t>
            </a:r>
            <a:r>
              <a:rPr lang="en-US" altLang="ko-KR" sz="2600" dirty="0"/>
              <a:t>at different speeds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678514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2959" y="1845734"/>
            <a:ext cx="8092441" cy="447886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1. </a:t>
            </a:r>
            <a:r>
              <a:rPr lang="en-US" altLang="ko-KR" dirty="0">
                <a:solidFill>
                  <a:srgbClr val="FF0000"/>
                </a:solidFill>
              </a:rPr>
              <a:t>Import</a:t>
            </a:r>
            <a:endParaRPr lang="en-US" altLang="ko-KR" dirty="0"/>
          </a:p>
          <a:p>
            <a:pPr lvl="1"/>
            <a:r>
              <a:rPr lang="en-US" altLang="ko-KR" dirty="0"/>
              <a:t>Character_02.unityPackage, </a:t>
            </a:r>
          </a:p>
          <a:p>
            <a:pPr lvl="1"/>
            <a:r>
              <a:rPr lang="en-US" altLang="ko-KR" dirty="0" err="1"/>
              <a:t>Swat@rifle_run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Swat@run_backwards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Swat@strafe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Swat@strafe_2, </a:t>
            </a:r>
          </a:p>
          <a:p>
            <a:pPr lvl="1"/>
            <a:r>
              <a:rPr lang="en-US" altLang="ko-KR" dirty="0" err="1"/>
              <a:t>Swat@strafe_left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Swat@strafe_right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Swat@walking</a:t>
            </a:r>
            <a:r>
              <a:rPr lang="en-US" altLang="ko-KR" dirty="0"/>
              <a:t>, and </a:t>
            </a:r>
          </a:p>
          <a:p>
            <a:pPr lvl="1"/>
            <a:r>
              <a:rPr lang="en-US" altLang="ko-KR" dirty="0" err="1"/>
              <a:t>Swat@walking_backwards</a:t>
            </a:r>
            <a:r>
              <a:rPr lang="en-US" altLang="ko-KR" dirty="0"/>
              <a:t> .</a:t>
            </a:r>
            <a:r>
              <a:rPr lang="en-US" altLang="ko-KR" dirty="0" err="1"/>
              <a:t>fbx</a:t>
            </a:r>
            <a:endParaRPr lang="en-US" altLang="ko-KR" dirty="0"/>
          </a:p>
          <a:p>
            <a:r>
              <a:rPr lang="en-US" altLang="ko-KR" dirty="0"/>
              <a:t>2. We need to configure our animation clips. </a:t>
            </a:r>
          </a:p>
          <a:p>
            <a:pPr lvl="1"/>
            <a:r>
              <a:rPr lang="en-US" altLang="ko-KR" dirty="0"/>
              <a:t>From the </a:t>
            </a:r>
            <a:r>
              <a:rPr lang="en-US" altLang="ko-KR" b="1" dirty="0"/>
              <a:t>Project</a:t>
            </a:r>
            <a:r>
              <a:rPr lang="en-US" altLang="ko-KR" dirty="0"/>
              <a:t> view, </a:t>
            </a:r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Swat@rifle_run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Activate</a:t>
            </a:r>
            <a:r>
              <a:rPr lang="en-US" altLang="ko-KR" dirty="0"/>
              <a:t> the </a:t>
            </a:r>
            <a:r>
              <a:rPr lang="en-US" altLang="ko-KR" b="1" dirty="0"/>
              <a:t>Rig</a:t>
            </a:r>
            <a:r>
              <a:rPr lang="en-US" altLang="ko-KR" dirty="0"/>
              <a:t> section.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Change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Animation Type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to </a:t>
            </a:r>
            <a:r>
              <a:rPr lang="en-US" altLang="ko-KR" b="1" dirty="0">
                <a:solidFill>
                  <a:srgbClr val="00B050"/>
                </a:solidFill>
              </a:rPr>
              <a:t>Humanoid</a:t>
            </a:r>
            <a:r>
              <a:rPr lang="en-US" altLang="ko-KR" dirty="0"/>
              <a:t> and </a:t>
            </a:r>
            <a:r>
              <a:rPr lang="en-US" altLang="ko-KR" b="1" dirty="0">
                <a:solidFill>
                  <a:srgbClr val="0070C0"/>
                </a:solidFill>
              </a:rPr>
              <a:t>Avatar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Definition</a:t>
            </a:r>
            <a:r>
              <a:rPr lang="en-US" altLang="ko-KR" b="1" dirty="0"/>
              <a:t> </a:t>
            </a:r>
            <a:r>
              <a:rPr lang="en-US" altLang="ko-KR" dirty="0"/>
              <a:t>to </a:t>
            </a:r>
            <a:r>
              <a:rPr lang="en-US" altLang="ko-KR" b="1" dirty="0">
                <a:solidFill>
                  <a:srgbClr val="00B050"/>
                </a:solidFill>
              </a:rPr>
              <a:t>Create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From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this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Model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Confirm</a:t>
            </a:r>
            <a:r>
              <a:rPr lang="en-US" altLang="ko-KR" dirty="0"/>
              <a:t> by clicking on </a:t>
            </a:r>
            <a:r>
              <a:rPr lang="en-US" altLang="ko-KR" dirty="0">
                <a:solidFill>
                  <a:srgbClr val="0070C0"/>
                </a:solidFill>
              </a:rPr>
              <a:t>Apply</a:t>
            </a:r>
            <a:r>
              <a:rPr lang="en-US" altLang="ko-KR" dirty="0"/>
              <a:t>.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06388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E371-B2E0-4DE5-8C2B-5592E3AE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3D Animations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AB2ED-0B7C-4070-96C6-4C5E98FD8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Unity use </a:t>
            </a:r>
            <a:r>
              <a:rPr lang="en-US" sz="3600" b="1" dirty="0" err="1">
                <a:solidFill>
                  <a:srgbClr val="0070C0"/>
                </a:solidFill>
              </a:rPr>
              <a:t>Mecanim</a:t>
            </a:r>
            <a:r>
              <a:rPr lang="en-US" sz="3600" dirty="0"/>
              <a:t> animation system   for </a:t>
            </a:r>
            <a:r>
              <a:rPr lang="en-US" sz="3600" dirty="0">
                <a:solidFill>
                  <a:srgbClr val="00B050"/>
                </a:solidFill>
              </a:rPr>
              <a:t>animating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00B050"/>
                </a:solidFill>
              </a:rPr>
              <a:t>controlling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B050"/>
                </a:solidFill>
              </a:rPr>
              <a:t>characters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746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Moving your character with root motion and </a:t>
            </a:r>
            <a:r>
              <a:rPr lang="en-US" altLang="ko-KR" dirty="0"/>
              <a:t>Blend Trees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9" y="2420754"/>
            <a:ext cx="8755822" cy="201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2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2960" y="1845733"/>
            <a:ext cx="3703320" cy="4352935"/>
          </a:xfrm>
        </p:spPr>
        <p:txBody>
          <a:bodyPr>
            <a:normAutofit/>
          </a:bodyPr>
          <a:lstStyle/>
          <a:p>
            <a:r>
              <a:rPr lang="en-US" altLang="ko-KR" dirty="0"/>
              <a:t>4. Now, </a:t>
            </a:r>
            <a:r>
              <a:rPr lang="en-US" altLang="ko-KR" dirty="0">
                <a:solidFill>
                  <a:srgbClr val="FF0000"/>
                </a:solidFill>
              </a:rPr>
              <a:t>activate</a:t>
            </a:r>
            <a:r>
              <a:rPr lang="en-US" altLang="ko-KR" dirty="0"/>
              <a:t> the </a:t>
            </a:r>
            <a:r>
              <a:rPr lang="en-US" altLang="ko-KR" b="1" dirty="0"/>
              <a:t>Animations</a:t>
            </a:r>
            <a:r>
              <a:rPr lang="en-US" altLang="ko-KR" dirty="0"/>
              <a:t> section (to the right of </a:t>
            </a:r>
            <a:r>
              <a:rPr lang="en-US" altLang="ko-KR" b="1" dirty="0"/>
              <a:t>Rig</a:t>
            </a:r>
            <a:r>
              <a:rPr lang="en-US" altLang="ko-KR" dirty="0"/>
              <a:t>).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dirty="0" err="1">
                <a:solidFill>
                  <a:srgbClr val="00B050"/>
                </a:solidFill>
              </a:rPr>
              <a:t>rifle_run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clip (from the Clips list). 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The Preview area (at the bottom of the Inspector view) will display the message as No model is available for preview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Please </a:t>
            </a:r>
            <a:r>
              <a:rPr lang="en-US" altLang="ko-KR" dirty="0">
                <a:solidFill>
                  <a:srgbClr val="FF0000"/>
                </a:solidFill>
              </a:rPr>
              <a:t>drag</a:t>
            </a:r>
            <a:r>
              <a:rPr lang="en-US" altLang="ko-KR" dirty="0"/>
              <a:t> a model into this </a:t>
            </a:r>
            <a:r>
              <a:rPr lang="en-US" altLang="ko-KR" b="1" dirty="0"/>
              <a:t>Preview</a:t>
            </a:r>
            <a:r>
              <a:rPr lang="en-US" altLang="ko-KR" dirty="0"/>
              <a:t> area.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Drag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MsLaser@T-Pose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onto the </a:t>
            </a:r>
            <a:r>
              <a:rPr lang="en-US" altLang="ko-KR" b="1" dirty="0"/>
              <a:t>Preview</a:t>
            </a:r>
            <a:r>
              <a:rPr lang="en-US" altLang="ko-KR" dirty="0"/>
              <a:t> area to correct this.</a:t>
            </a:r>
            <a:endParaRPr lang="ko-KR" alt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FADCD-7B97-45DE-9140-265F1A2E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28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2960" y="1845733"/>
            <a:ext cx="3703320" cy="435293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5. With </a:t>
            </a:r>
            <a:r>
              <a:rPr lang="en-US" altLang="ko-KR" sz="2400" dirty="0" err="1">
                <a:solidFill>
                  <a:srgbClr val="00B050"/>
                </a:solidFill>
              </a:rPr>
              <a:t>rifle_run</a:t>
            </a:r>
            <a:r>
              <a:rPr lang="en-US" altLang="ko-KR" sz="2400" dirty="0">
                <a:solidFill>
                  <a:srgbClr val="00B050"/>
                </a:solidFill>
              </a:rPr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selected</a:t>
            </a:r>
            <a:r>
              <a:rPr lang="en-US" altLang="ko-KR" sz="2400" dirty="0"/>
              <a:t> from the Clips list, 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select</a:t>
            </a:r>
            <a:r>
              <a:rPr lang="en-US" altLang="ko-KR" sz="2000" dirty="0"/>
              <a:t> the </a:t>
            </a:r>
            <a:r>
              <a:rPr lang="en-US" altLang="ko-KR" sz="2000" dirty="0" err="1">
                <a:solidFill>
                  <a:srgbClr val="00B050"/>
                </a:solidFill>
              </a:rPr>
              <a:t>rifle_run</a:t>
            </a:r>
            <a:r>
              <a:rPr lang="en-US" altLang="ko-KR" sz="2000" dirty="0">
                <a:solidFill>
                  <a:srgbClr val="00B050"/>
                </a:solidFill>
              </a:rPr>
              <a:t> </a:t>
            </a:r>
            <a:r>
              <a:rPr lang="en-US" altLang="ko-KR" sz="2000" dirty="0"/>
              <a:t>clip (from the Clips list) and 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check</a:t>
            </a:r>
            <a:r>
              <a:rPr lang="en-US" altLang="ko-KR" sz="2000" dirty="0"/>
              <a:t> the </a:t>
            </a:r>
            <a:r>
              <a:rPr lang="en-US" altLang="ko-KR" sz="2000" b="1" dirty="0">
                <a:solidFill>
                  <a:srgbClr val="0070C0"/>
                </a:solidFill>
              </a:rPr>
              <a:t>Loop Time</a:t>
            </a:r>
            <a:r>
              <a:rPr lang="en-US" altLang="ko-KR" sz="2000" b="1" dirty="0"/>
              <a:t> </a:t>
            </a:r>
            <a:r>
              <a:rPr lang="en-US" altLang="ko-KR" sz="2000" dirty="0"/>
              <a:t>and </a:t>
            </a:r>
            <a:r>
              <a:rPr lang="en-US" altLang="ko-KR" sz="2000" b="1" dirty="0">
                <a:solidFill>
                  <a:srgbClr val="0070C0"/>
                </a:solidFill>
              </a:rPr>
              <a:t>Loop</a:t>
            </a:r>
            <a:r>
              <a:rPr lang="en-US" altLang="ko-KR" sz="2000" b="1" dirty="0"/>
              <a:t> </a:t>
            </a:r>
            <a:r>
              <a:rPr lang="en-US" altLang="ko-KR" sz="2000" b="1" dirty="0">
                <a:solidFill>
                  <a:srgbClr val="0070C0"/>
                </a:solidFill>
              </a:rPr>
              <a:t>Pose</a:t>
            </a:r>
            <a:r>
              <a:rPr lang="en-US" altLang="ko-KR" sz="2000" b="1" dirty="0"/>
              <a:t> </a:t>
            </a:r>
            <a:r>
              <a:rPr lang="en-US" altLang="ko-KR" sz="2000" dirty="0"/>
              <a:t>options. </a:t>
            </a:r>
          </a:p>
          <a:p>
            <a:pPr lvl="1"/>
            <a:r>
              <a:rPr lang="en-US" altLang="ko-KR" sz="2000" dirty="0"/>
              <a:t>Also, </a:t>
            </a:r>
            <a:r>
              <a:rPr lang="en-US" altLang="ko-KR" sz="2000" dirty="0">
                <a:solidFill>
                  <a:srgbClr val="FF0000"/>
                </a:solidFill>
              </a:rPr>
              <a:t>click</a:t>
            </a:r>
            <a:r>
              <a:rPr lang="en-US" altLang="ko-KR" sz="2000" dirty="0"/>
              <a:t> on the </a:t>
            </a:r>
            <a:r>
              <a:rPr lang="en-US" altLang="ko-KR" sz="2000" b="1" dirty="0">
                <a:solidFill>
                  <a:srgbClr val="0070C0"/>
                </a:solidFill>
              </a:rPr>
              <a:t>Clamp</a:t>
            </a:r>
            <a:r>
              <a:rPr lang="en-US" altLang="ko-KR" sz="2000" b="1" dirty="0"/>
              <a:t> </a:t>
            </a:r>
            <a:r>
              <a:rPr lang="en-US" altLang="ko-KR" sz="2000" b="1" dirty="0">
                <a:solidFill>
                  <a:srgbClr val="0070C0"/>
                </a:solidFill>
              </a:rPr>
              <a:t>Range</a:t>
            </a:r>
            <a:r>
              <a:rPr lang="en-US" altLang="ko-KR" sz="2000" b="1" dirty="0"/>
              <a:t> </a:t>
            </a:r>
            <a:r>
              <a:rPr lang="en-US" altLang="ko-KR" sz="2000" dirty="0"/>
              <a:t>button to adjust the timeline to the actual time of the animation clip.</a:t>
            </a:r>
            <a:endParaRPr lang="ko-KR" alt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9D92C0-F72B-4317-B7FD-B11E676E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3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2960" y="1845733"/>
            <a:ext cx="3703320" cy="4352935"/>
          </a:xfrm>
        </p:spPr>
        <p:txBody>
          <a:bodyPr>
            <a:normAutofit fontScale="92500" lnSpcReduction="10000"/>
          </a:bodyPr>
          <a:lstStyle/>
          <a:p>
            <a:pPr latinLnBrk="0"/>
            <a:r>
              <a:rPr lang="en-US" altLang="ko-KR" dirty="0"/>
              <a:t>6. Then, under </a:t>
            </a:r>
            <a:r>
              <a:rPr lang="en-US" altLang="ko-KR" b="1" dirty="0"/>
              <a:t>Root Transform Rotation</a:t>
            </a:r>
            <a:r>
              <a:rPr lang="en-US" altLang="ko-KR" dirty="0"/>
              <a:t>, </a:t>
            </a:r>
          </a:p>
          <a:p>
            <a:pPr lvl="1" latinLnBrk="0"/>
            <a:r>
              <a:rPr lang="en-US" altLang="ko-KR" dirty="0">
                <a:solidFill>
                  <a:srgbClr val="FF0000"/>
                </a:solidFill>
              </a:rPr>
              <a:t>check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 Into Pose</a:t>
            </a:r>
            <a:r>
              <a:rPr lang="en-US" altLang="ko-KR" dirty="0"/>
              <a:t>, and </a:t>
            </a:r>
          </a:p>
          <a:p>
            <a:pPr lvl="1" latinLnBrk="0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Baked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Upon</a:t>
            </a:r>
            <a:r>
              <a:rPr lang="en-US" altLang="ko-KR" b="1" dirty="0"/>
              <a:t> (</a:t>
            </a:r>
            <a:r>
              <a:rPr lang="en-US" altLang="ko-KR" b="1" dirty="0">
                <a:solidFill>
                  <a:srgbClr val="0070C0"/>
                </a:solidFill>
              </a:rPr>
              <a:t>at Start</a:t>
            </a:r>
            <a:r>
              <a:rPr lang="en-US" altLang="ko-KR" b="1" dirty="0"/>
              <a:t>) | </a:t>
            </a:r>
            <a:r>
              <a:rPr lang="en-US" altLang="ko-KR" b="1" dirty="0">
                <a:solidFill>
                  <a:srgbClr val="0070C0"/>
                </a:solidFill>
              </a:rPr>
              <a:t>Original</a:t>
            </a:r>
            <a:r>
              <a:rPr lang="en-US" altLang="ko-KR" dirty="0"/>
              <a:t>. </a:t>
            </a:r>
          </a:p>
          <a:p>
            <a:pPr latinLnBrk="0"/>
            <a:r>
              <a:rPr lang="en-US" altLang="ko-KR" dirty="0"/>
              <a:t>Under </a:t>
            </a:r>
            <a:r>
              <a:rPr lang="en-US" altLang="ko-KR" b="1" dirty="0"/>
              <a:t>Root Transform Position </a:t>
            </a:r>
            <a:r>
              <a:rPr lang="en-US" altLang="ko-KR" dirty="0"/>
              <a:t>(Y), </a:t>
            </a:r>
          </a:p>
          <a:p>
            <a:pPr lvl="1" latinLnBrk="0"/>
            <a:r>
              <a:rPr lang="en-US" altLang="ko-KR" dirty="0">
                <a:solidFill>
                  <a:srgbClr val="FF0000"/>
                </a:solidFill>
              </a:rPr>
              <a:t>check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Into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Pose</a:t>
            </a:r>
            <a:r>
              <a:rPr lang="en-US" altLang="ko-KR" dirty="0"/>
              <a:t>, and </a:t>
            </a:r>
          </a:p>
          <a:p>
            <a:pPr lvl="1" latinLnBrk="0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Baked Upon</a:t>
            </a:r>
            <a:r>
              <a:rPr lang="en-US" altLang="ko-KR" b="1" dirty="0"/>
              <a:t> | </a:t>
            </a:r>
            <a:r>
              <a:rPr lang="en-US" altLang="ko-KR" b="1" dirty="0">
                <a:solidFill>
                  <a:srgbClr val="0070C0"/>
                </a:solidFill>
              </a:rPr>
              <a:t>Original</a:t>
            </a:r>
            <a:r>
              <a:rPr lang="en-US" altLang="ko-KR" dirty="0"/>
              <a:t>. </a:t>
            </a:r>
          </a:p>
          <a:p>
            <a:pPr latinLnBrk="0"/>
            <a:r>
              <a:rPr lang="en-US" altLang="ko-KR" dirty="0"/>
              <a:t>Under </a:t>
            </a:r>
            <a:r>
              <a:rPr lang="en-US" altLang="ko-KR" b="1" dirty="0"/>
              <a:t>Root Transform Position </a:t>
            </a:r>
            <a:r>
              <a:rPr lang="en-US" altLang="ko-KR" dirty="0"/>
              <a:t>(XZ), </a:t>
            </a:r>
          </a:p>
          <a:p>
            <a:pPr lvl="1" latinLnBrk="0"/>
            <a:r>
              <a:rPr lang="en-US" altLang="ko-KR" dirty="0"/>
              <a:t>leave Bake Into Pose unchecked, and </a:t>
            </a:r>
          </a:p>
          <a:p>
            <a:pPr lvl="1" latinLnBrk="0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Baked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Upon</a:t>
            </a:r>
            <a:r>
              <a:rPr lang="en-US" altLang="ko-KR" b="1" dirty="0"/>
              <a:t> (</a:t>
            </a:r>
            <a:r>
              <a:rPr lang="en-US" altLang="ko-KR" b="1" dirty="0">
                <a:solidFill>
                  <a:srgbClr val="0070C0"/>
                </a:solidFill>
              </a:rPr>
              <a:t>at Start</a:t>
            </a:r>
            <a:r>
              <a:rPr lang="en-US" altLang="ko-KR" b="1" dirty="0"/>
              <a:t>) | </a:t>
            </a:r>
            <a:r>
              <a:rPr lang="en-US" altLang="ko-KR" b="1" dirty="0">
                <a:solidFill>
                  <a:srgbClr val="0070C0"/>
                </a:solidFill>
              </a:rPr>
              <a:t>Center of Mass</a:t>
            </a:r>
            <a:r>
              <a:rPr lang="en-US" altLang="ko-KR" dirty="0"/>
              <a:t>.</a:t>
            </a:r>
          </a:p>
          <a:p>
            <a:pPr latinLnBrk="0"/>
            <a:r>
              <a:rPr lang="en-US" altLang="ko-KR" dirty="0"/>
              <a:t>Finally, </a:t>
            </a:r>
            <a:r>
              <a:rPr lang="en-US" altLang="ko-KR" dirty="0">
                <a:solidFill>
                  <a:srgbClr val="FF0000"/>
                </a:solidFill>
              </a:rPr>
              <a:t>click</a:t>
            </a:r>
            <a:r>
              <a:rPr lang="en-US" altLang="ko-KR" dirty="0"/>
              <a:t> on </a:t>
            </a:r>
            <a:r>
              <a:rPr lang="en-US" altLang="ko-KR" b="1" dirty="0">
                <a:solidFill>
                  <a:srgbClr val="0070C0"/>
                </a:solidFill>
              </a:rPr>
              <a:t>Apply</a:t>
            </a:r>
            <a:r>
              <a:rPr lang="en-US" altLang="ko-KR" dirty="0"/>
              <a:t> to confirm the changes.</a:t>
            </a:r>
            <a:endParaRPr lang="ko-KR" alt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9E2A7-5203-496B-BF82-7F3DB1FE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Moving your character with root motion and </a:t>
            </a:r>
            <a:r>
              <a:rPr lang="en-US" altLang="ko-KR" dirty="0"/>
              <a:t>Blend Trees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54" y="1939489"/>
            <a:ext cx="7424612" cy="39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84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2960" y="1845733"/>
            <a:ext cx="3703320" cy="4352935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Repeat</a:t>
            </a:r>
            <a:r>
              <a:rPr lang="en-US" altLang="ko-KR" dirty="0"/>
              <a:t> steps 3 to 6 for each one of the following animation clips:</a:t>
            </a:r>
          </a:p>
          <a:p>
            <a:pPr lvl="1"/>
            <a:r>
              <a:rPr lang="en-US" altLang="ko-KR" dirty="0" err="1"/>
              <a:t>Swat@run_backwards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Swat@strafe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Swat@strafe_2, </a:t>
            </a:r>
          </a:p>
          <a:p>
            <a:pPr lvl="1"/>
            <a:r>
              <a:rPr lang="en-US" altLang="ko-KR" dirty="0" err="1"/>
              <a:t>Swat@strafe_left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 err="1"/>
              <a:t>Swat@strafe_right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Swat@walking</a:t>
            </a:r>
            <a:r>
              <a:rPr lang="en-US" altLang="ko-KR" dirty="0"/>
              <a:t>, and </a:t>
            </a:r>
          </a:p>
          <a:p>
            <a:pPr lvl="1"/>
            <a:r>
              <a:rPr lang="en-US" altLang="ko-KR" dirty="0" err="1"/>
              <a:t>Swat@walking_backwards</a:t>
            </a:r>
            <a:r>
              <a:rPr lang="en-US" altLang="ko-KR" dirty="0"/>
              <a:t>.</a:t>
            </a:r>
            <a:endParaRPr lang="ko-KR" alt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1809F-941E-449B-A014-0E0B1CC2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03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2960" y="1845733"/>
            <a:ext cx="3703320" cy="4352935"/>
          </a:xfrm>
        </p:spPr>
        <p:txBody>
          <a:bodyPr>
            <a:normAutofit/>
          </a:bodyPr>
          <a:lstStyle/>
          <a:p>
            <a:r>
              <a:rPr lang="en-US" altLang="ko-KR" dirty="0"/>
              <a:t>8. From the </a:t>
            </a:r>
            <a:r>
              <a:rPr lang="en-US" altLang="ko-KR" b="1" dirty="0"/>
              <a:t>Project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dirty="0" err="1">
                <a:solidFill>
                  <a:srgbClr val="00B050"/>
                </a:solidFill>
              </a:rPr>
              <a:t>MsLaser</a:t>
            </a:r>
            <a:r>
              <a:rPr lang="en-US" altLang="ko-KR" dirty="0"/>
              <a:t> prefab and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drag</a:t>
            </a:r>
            <a:r>
              <a:rPr lang="en-US" altLang="ko-KR" dirty="0"/>
              <a:t> it onto the </a:t>
            </a:r>
            <a:r>
              <a:rPr lang="en-US" altLang="ko-KR" b="1" dirty="0"/>
              <a:t>Hierarchy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placing</a:t>
            </a:r>
            <a:r>
              <a:rPr lang="en-US" altLang="ko-KR" dirty="0"/>
              <a:t> it on the </a:t>
            </a:r>
            <a:r>
              <a:rPr lang="en-US" altLang="ko-KR" b="1" dirty="0"/>
              <a:t>scene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9. From the </a:t>
            </a:r>
            <a:r>
              <a:rPr lang="en-US" altLang="ko-KR" b="1" dirty="0"/>
              <a:t>Hierarchy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dirty="0" err="1">
                <a:solidFill>
                  <a:srgbClr val="00B050"/>
                </a:solidFill>
              </a:rPr>
              <a:t>MsLaser</a:t>
            </a:r>
            <a:r>
              <a:rPr lang="en-US" altLang="ko-KR" dirty="0"/>
              <a:t> </a:t>
            </a:r>
            <a:r>
              <a:rPr lang="en-US" altLang="ko-KR" dirty="0" err="1"/>
              <a:t>GameObject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attach</a:t>
            </a:r>
            <a:r>
              <a:rPr lang="en-US" altLang="ko-KR" dirty="0"/>
              <a:t> a </a:t>
            </a:r>
            <a:r>
              <a:rPr lang="en-US" altLang="ko-KR" b="1" dirty="0">
                <a:solidFill>
                  <a:srgbClr val="0070C0"/>
                </a:solidFill>
              </a:rPr>
              <a:t>Character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Controller</a:t>
            </a:r>
            <a:r>
              <a:rPr lang="en-US" altLang="ko-KR" b="1" dirty="0"/>
              <a:t> </a:t>
            </a:r>
            <a:r>
              <a:rPr lang="en-US" altLang="ko-KR" dirty="0"/>
              <a:t>component to it (menu </a:t>
            </a:r>
            <a:r>
              <a:rPr lang="en-US" altLang="ko-KR" dirty="0">
                <a:solidFill>
                  <a:srgbClr val="0070C0"/>
                </a:solidFill>
              </a:rPr>
              <a:t>Component</a:t>
            </a:r>
            <a:r>
              <a:rPr lang="en-US" altLang="ko-KR" dirty="0">
                <a:solidFill>
                  <a:srgbClr val="00B050"/>
                </a:solidFill>
              </a:rPr>
              <a:t> | </a:t>
            </a:r>
            <a:r>
              <a:rPr lang="en-US" altLang="ko-KR" dirty="0">
                <a:solidFill>
                  <a:srgbClr val="0070C0"/>
                </a:solidFill>
              </a:rPr>
              <a:t>Physics</a:t>
            </a:r>
            <a:r>
              <a:rPr lang="en-US" altLang="ko-KR" dirty="0">
                <a:solidFill>
                  <a:srgbClr val="00B050"/>
                </a:solidFill>
              </a:rPr>
              <a:t> | </a:t>
            </a:r>
            <a:r>
              <a:rPr lang="en-US" altLang="ko-KR" dirty="0">
                <a:solidFill>
                  <a:srgbClr val="0070C0"/>
                </a:solidFill>
              </a:rPr>
              <a:t>Character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Controller</a:t>
            </a:r>
            <a:r>
              <a:rPr lang="en-US" altLang="ko-KR" dirty="0"/>
              <a:t>).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set</a:t>
            </a:r>
            <a:r>
              <a:rPr lang="en-US" altLang="ko-KR" dirty="0"/>
              <a:t> its </a:t>
            </a:r>
            <a:r>
              <a:rPr lang="en-US" altLang="ko-KR" b="1" dirty="0">
                <a:solidFill>
                  <a:srgbClr val="0070C0"/>
                </a:solidFill>
              </a:rPr>
              <a:t>Skin Width</a:t>
            </a:r>
            <a:r>
              <a:rPr lang="en-US" altLang="ko-KR" b="1" dirty="0"/>
              <a:t> </a:t>
            </a:r>
            <a:r>
              <a:rPr lang="en-US" altLang="ko-KR" dirty="0"/>
              <a:t>as </a:t>
            </a:r>
            <a:r>
              <a:rPr lang="en-US" altLang="ko-KR" dirty="0">
                <a:solidFill>
                  <a:srgbClr val="00B050"/>
                </a:solidFill>
              </a:rPr>
              <a:t>0.0001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set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Center</a:t>
            </a:r>
            <a:r>
              <a:rPr lang="en-US" altLang="ko-KR" dirty="0"/>
              <a:t> as X: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, Y: </a:t>
            </a:r>
            <a:r>
              <a:rPr lang="en-US" altLang="ko-KR" dirty="0">
                <a:solidFill>
                  <a:srgbClr val="00B050"/>
                </a:solidFill>
              </a:rPr>
              <a:t>0.9</a:t>
            </a:r>
            <a:r>
              <a:rPr lang="en-US" altLang="ko-KR" dirty="0"/>
              <a:t>, Z: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;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change</a:t>
            </a:r>
            <a:r>
              <a:rPr lang="en-US" altLang="ko-KR" dirty="0"/>
              <a:t> its </a:t>
            </a:r>
            <a:r>
              <a:rPr lang="en-US" altLang="ko-KR" b="1" dirty="0">
                <a:solidFill>
                  <a:srgbClr val="0070C0"/>
                </a:solidFill>
              </a:rPr>
              <a:t>Radius</a:t>
            </a:r>
            <a:r>
              <a:rPr lang="en-US" altLang="ko-KR" dirty="0"/>
              <a:t> to </a:t>
            </a:r>
            <a:r>
              <a:rPr lang="en-US" altLang="ko-KR" dirty="0">
                <a:solidFill>
                  <a:srgbClr val="00B050"/>
                </a:solidFill>
              </a:rPr>
              <a:t>0.34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change </a:t>
            </a:r>
            <a:r>
              <a:rPr lang="en-US" altLang="ko-KR" dirty="0"/>
              <a:t>its </a:t>
            </a:r>
            <a:r>
              <a:rPr lang="en-US" altLang="ko-KR" b="1" dirty="0">
                <a:solidFill>
                  <a:srgbClr val="0070C0"/>
                </a:solidFill>
              </a:rPr>
              <a:t>Height</a:t>
            </a:r>
            <a:r>
              <a:rPr lang="en-US" altLang="ko-KR" dirty="0"/>
              <a:t> to </a:t>
            </a:r>
            <a:r>
              <a:rPr lang="en-US" altLang="ko-KR" dirty="0">
                <a:solidFill>
                  <a:srgbClr val="00B050"/>
                </a:solidFill>
              </a:rPr>
              <a:t>1.79</a:t>
            </a:r>
            <a:r>
              <a:rPr lang="en-US" altLang="ko-KR" dirty="0"/>
              <a:t>.</a:t>
            </a:r>
            <a:endParaRPr lang="ko-KR" altLang="en-US" sz="2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8BEE0-94BE-43EF-9A3F-B9B4F0A0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47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Moving your character with root motion and </a:t>
            </a:r>
            <a:r>
              <a:rPr lang="en-US" altLang="ko-KR" dirty="0"/>
              <a:t>Blend Trees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31" y="2219912"/>
            <a:ext cx="7579694" cy="32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91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2960" y="1845733"/>
            <a:ext cx="3703320" cy="435293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10. In the </a:t>
            </a:r>
            <a:r>
              <a:rPr lang="en-US" altLang="ko-KR" sz="2400" b="1" dirty="0"/>
              <a:t>Project</a:t>
            </a:r>
            <a:r>
              <a:rPr lang="en-US" altLang="ko-KR" sz="2400" dirty="0"/>
              <a:t> view, </a:t>
            </a:r>
          </a:p>
          <a:p>
            <a:pPr lvl="1"/>
            <a:r>
              <a:rPr lang="en-US" altLang="ko-KR" sz="2200" dirty="0">
                <a:solidFill>
                  <a:srgbClr val="FF0000"/>
                </a:solidFill>
              </a:rPr>
              <a:t>open</a:t>
            </a:r>
            <a:r>
              <a:rPr lang="en-US" altLang="ko-KR" sz="2200" dirty="0"/>
              <a:t> the </a:t>
            </a:r>
            <a:r>
              <a:rPr lang="en-US" altLang="ko-KR" sz="2200" dirty="0" err="1">
                <a:solidFill>
                  <a:srgbClr val="0070C0"/>
                </a:solidFill>
              </a:rPr>
              <a:t>MainCharacter</a:t>
            </a:r>
            <a:r>
              <a:rPr lang="en-US" altLang="ko-KR" sz="2200" dirty="0"/>
              <a:t> controller.</a:t>
            </a:r>
          </a:p>
          <a:p>
            <a:r>
              <a:rPr lang="en-US" altLang="ko-KR" sz="2400" dirty="0"/>
              <a:t>11. In the top-left corner of the </a:t>
            </a:r>
            <a:r>
              <a:rPr lang="en-US" altLang="ko-KR" sz="2400" b="1" dirty="0"/>
              <a:t>Animator</a:t>
            </a:r>
            <a:r>
              <a:rPr lang="en-US" altLang="ko-KR" sz="2400" dirty="0"/>
              <a:t> view, </a:t>
            </a:r>
          </a:p>
          <a:p>
            <a:pPr lvl="1"/>
            <a:r>
              <a:rPr lang="en-US" altLang="ko-KR" sz="2200" dirty="0">
                <a:solidFill>
                  <a:srgbClr val="FF0000"/>
                </a:solidFill>
              </a:rPr>
              <a:t>activate</a:t>
            </a:r>
            <a:r>
              <a:rPr lang="en-US" altLang="ko-KR" sz="2200" dirty="0"/>
              <a:t> the </a:t>
            </a:r>
            <a:r>
              <a:rPr lang="en-US" altLang="ko-KR" sz="2200" b="1" dirty="0"/>
              <a:t>Parameters</a:t>
            </a:r>
            <a:r>
              <a:rPr lang="en-US" altLang="ko-KR" sz="2200" dirty="0"/>
              <a:t> section </a:t>
            </a:r>
          </a:p>
          <a:p>
            <a:pPr lvl="1"/>
            <a:r>
              <a:rPr lang="en-US" altLang="ko-KR" sz="2200" dirty="0">
                <a:solidFill>
                  <a:srgbClr val="FF0000"/>
                </a:solidFill>
              </a:rPr>
              <a:t>use</a:t>
            </a:r>
            <a:r>
              <a:rPr lang="en-US" altLang="ko-KR" sz="2200" dirty="0"/>
              <a:t> the </a:t>
            </a:r>
            <a:r>
              <a:rPr lang="en-US" altLang="ko-KR" sz="2200" dirty="0">
                <a:solidFill>
                  <a:srgbClr val="0070C0"/>
                </a:solidFill>
              </a:rPr>
              <a:t>+</a:t>
            </a:r>
            <a:r>
              <a:rPr lang="en-US" altLang="ko-KR" sz="2200" dirty="0"/>
              <a:t> sign to </a:t>
            </a:r>
            <a:r>
              <a:rPr lang="en-US" altLang="ko-KR" sz="2200" dirty="0">
                <a:solidFill>
                  <a:srgbClr val="FF0000"/>
                </a:solidFill>
              </a:rPr>
              <a:t>create</a:t>
            </a:r>
            <a:r>
              <a:rPr lang="en-US" altLang="ko-KR" sz="2200" dirty="0"/>
              <a:t> three new </a:t>
            </a:r>
            <a:r>
              <a:rPr lang="en-US" altLang="ko-KR" sz="2200" dirty="0">
                <a:solidFill>
                  <a:srgbClr val="0070C0"/>
                </a:solidFill>
              </a:rPr>
              <a:t>Parameters (Float) </a:t>
            </a:r>
            <a:r>
              <a:rPr lang="en-US" altLang="ko-KR" sz="2200" dirty="0">
                <a:solidFill>
                  <a:srgbClr val="FF0000"/>
                </a:solidFill>
              </a:rPr>
              <a:t>named</a:t>
            </a:r>
            <a:r>
              <a:rPr lang="en-US" altLang="ko-KR" sz="2200" dirty="0"/>
              <a:t> </a:t>
            </a:r>
            <a:r>
              <a:rPr lang="en-US" altLang="ko-KR" sz="2200" dirty="0" err="1">
                <a:solidFill>
                  <a:srgbClr val="00B050"/>
                </a:solidFill>
              </a:rPr>
              <a:t>xSpeed</a:t>
            </a:r>
            <a:r>
              <a:rPr lang="en-US" altLang="ko-KR" sz="2200" dirty="0"/>
              <a:t>, </a:t>
            </a:r>
            <a:r>
              <a:rPr lang="en-US" altLang="ko-KR" sz="2200" dirty="0" err="1">
                <a:solidFill>
                  <a:srgbClr val="00B050"/>
                </a:solidFill>
              </a:rPr>
              <a:t>zSpeed</a:t>
            </a:r>
            <a:r>
              <a:rPr lang="en-US" altLang="ko-KR" sz="2200" dirty="0"/>
              <a:t>, and </a:t>
            </a:r>
            <a:r>
              <a:rPr lang="en-US" altLang="ko-KR" sz="2200" dirty="0">
                <a:solidFill>
                  <a:srgbClr val="00B050"/>
                </a:solidFill>
              </a:rPr>
              <a:t>Speed</a:t>
            </a:r>
            <a:r>
              <a:rPr lang="en-US" altLang="ko-KR" sz="2200" dirty="0"/>
              <a:t>.</a:t>
            </a:r>
            <a:endParaRPr lang="ko-KR" altLang="en-US" sz="3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EBDB2-CD65-48E1-8D62-8A79064B6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69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2960" y="1845733"/>
            <a:ext cx="3703320" cy="4352935"/>
          </a:xfrm>
        </p:spPr>
        <p:txBody>
          <a:bodyPr>
            <a:normAutofit/>
          </a:bodyPr>
          <a:lstStyle/>
          <a:p>
            <a:r>
              <a:rPr lang="en-US" altLang="ko-KR" dirty="0"/>
              <a:t>12. We do have an Idle state for our character, but we need the new ones.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Right-click</a:t>
            </a:r>
            <a:r>
              <a:rPr lang="en-US" altLang="ko-KR" dirty="0"/>
              <a:t> on the gridded area and, from the context menu,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navigate</a:t>
            </a:r>
            <a:r>
              <a:rPr lang="en-US" altLang="ko-KR" dirty="0"/>
              <a:t> to </a:t>
            </a:r>
            <a:r>
              <a:rPr lang="en-US" altLang="ko-KR" b="1" dirty="0">
                <a:solidFill>
                  <a:srgbClr val="0070C0"/>
                </a:solidFill>
              </a:rPr>
              <a:t>Create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State</a:t>
            </a:r>
            <a:r>
              <a:rPr lang="en-US" altLang="ko-KR" b="1" dirty="0"/>
              <a:t> | </a:t>
            </a:r>
            <a:r>
              <a:rPr lang="en-US" altLang="ko-KR" b="1" dirty="0">
                <a:solidFill>
                  <a:srgbClr val="0070C0"/>
                </a:solidFill>
              </a:rPr>
              <a:t>From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New Blend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Tree</a:t>
            </a:r>
            <a:r>
              <a:rPr lang="en-US" altLang="ko-KR" dirty="0"/>
              <a:t>.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Change</a:t>
            </a:r>
            <a:r>
              <a:rPr lang="en-US" altLang="ko-KR" dirty="0"/>
              <a:t> its </a:t>
            </a:r>
            <a:r>
              <a:rPr lang="en-US" altLang="ko-KR" dirty="0">
                <a:solidFill>
                  <a:srgbClr val="0070C0"/>
                </a:solidFill>
              </a:rPr>
              <a:t>name</a:t>
            </a:r>
            <a:r>
              <a:rPr lang="en-US" altLang="ko-KR" dirty="0"/>
              <a:t>, from the </a:t>
            </a:r>
            <a:r>
              <a:rPr lang="en-US" altLang="ko-KR" b="1" dirty="0"/>
              <a:t>Inspector</a:t>
            </a:r>
            <a:r>
              <a:rPr lang="en-US" altLang="ko-KR" dirty="0"/>
              <a:t> view, to </a:t>
            </a:r>
            <a:r>
              <a:rPr lang="en-US" altLang="ko-KR" i="1" dirty="0">
                <a:solidFill>
                  <a:srgbClr val="00B050"/>
                </a:solidFill>
              </a:rPr>
              <a:t>Move</a:t>
            </a:r>
            <a:r>
              <a:rPr lang="en-US" altLang="ko-KR" dirty="0"/>
              <a:t>.</a:t>
            </a:r>
            <a:endParaRPr lang="ko-KR" alt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4E141-4554-40CA-8AFA-1A4151E8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8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1AA21F-BF99-4FFB-A89E-4A04AF90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86" y="1870332"/>
            <a:ext cx="6523348" cy="415428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8EC39B9-46C3-4F8A-B4ED-56D5532E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3D Animations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F9F92B-A924-4C2B-ABA4-134A177239D1}"/>
              </a:ext>
            </a:extLst>
          </p:cNvPr>
          <p:cNvSpPr/>
          <p:nvPr/>
        </p:nvSpPr>
        <p:spPr>
          <a:xfrm>
            <a:off x="1457324" y="2724150"/>
            <a:ext cx="923925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Player 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08911-B6A8-4943-91D0-6208639AA22A}"/>
              </a:ext>
            </a:extLst>
          </p:cNvPr>
          <p:cNvSpPr/>
          <p:nvPr/>
        </p:nvSpPr>
        <p:spPr>
          <a:xfrm>
            <a:off x="3352799" y="2724150"/>
            <a:ext cx="923925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Script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DBD44-905B-47EF-8652-12CF1D0C10C2}"/>
              </a:ext>
            </a:extLst>
          </p:cNvPr>
          <p:cNvSpPr/>
          <p:nvPr/>
        </p:nvSpPr>
        <p:spPr>
          <a:xfrm>
            <a:off x="5353049" y="1952624"/>
            <a:ext cx="2333627" cy="2657475"/>
          </a:xfrm>
          <a:prstGeom prst="rect">
            <a:avLst/>
          </a:prstGeom>
          <a:solidFill>
            <a:srgbClr val="E48312">
              <a:alpha val="18824"/>
            </a:srgb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ANIMATOR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357B1-5FD1-4848-85F7-27FC426981D9}"/>
              </a:ext>
            </a:extLst>
          </p:cNvPr>
          <p:cNvSpPr/>
          <p:nvPr/>
        </p:nvSpPr>
        <p:spPr>
          <a:xfrm>
            <a:off x="1490504" y="3942712"/>
            <a:ext cx="857564" cy="571501"/>
          </a:xfrm>
          <a:prstGeom prst="rect">
            <a:avLst/>
          </a:prstGeom>
          <a:solidFill>
            <a:srgbClr val="E48312">
              <a:alpha val="18824"/>
            </a:srgb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Avatar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6B9D4-D0C7-4605-ADF3-45B78932B853}"/>
              </a:ext>
            </a:extLst>
          </p:cNvPr>
          <p:cNvSpPr/>
          <p:nvPr/>
        </p:nvSpPr>
        <p:spPr>
          <a:xfrm>
            <a:off x="1490504" y="4875524"/>
            <a:ext cx="857564" cy="1058551"/>
          </a:xfrm>
          <a:prstGeom prst="rect">
            <a:avLst/>
          </a:prstGeom>
          <a:solidFill>
            <a:srgbClr val="E48312">
              <a:alpha val="18824"/>
            </a:srgb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Character</a:t>
            </a:r>
          </a:p>
        </p:txBody>
      </p:sp>
    </p:spTree>
    <p:extLst>
      <p:ext uri="{BB962C8B-B14F-4D97-AF65-F5344CB8AC3E}">
        <p14:creationId xmlns:p14="http://schemas.microsoft.com/office/powerpoint/2010/main" val="399113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Moving your character with root motion and </a:t>
            </a:r>
            <a:r>
              <a:rPr lang="en-US" altLang="ko-KR" dirty="0"/>
              <a:t>Blend Trees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9" y="2517005"/>
            <a:ext cx="8455122" cy="182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30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2960" y="1845733"/>
            <a:ext cx="3703320" cy="4352935"/>
          </a:xfrm>
        </p:spPr>
        <p:txBody>
          <a:bodyPr>
            <a:normAutofit/>
          </a:bodyPr>
          <a:lstStyle/>
          <a:p>
            <a:r>
              <a:rPr lang="en-US" altLang="ko-KR" dirty="0"/>
              <a:t>13. </a:t>
            </a:r>
            <a:r>
              <a:rPr lang="en-US" altLang="ko-KR" dirty="0">
                <a:solidFill>
                  <a:srgbClr val="FF0000"/>
                </a:solidFill>
              </a:rPr>
              <a:t>Double-click</a:t>
            </a:r>
            <a:r>
              <a:rPr lang="en-US" altLang="ko-KR" dirty="0"/>
              <a:t> on the </a:t>
            </a:r>
            <a:r>
              <a:rPr lang="en-US" altLang="ko-KR" dirty="0">
                <a:solidFill>
                  <a:srgbClr val="00B050"/>
                </a:solidFill>
              </a:rPr>
              <a:t>Move state</a:t>
            </a:r>
            <a:r>
              <a:rPr lang="en-US" altLang="ko-KR" dirty="0"/>
              <a:t>. You will see the empty blend tree that you have created.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dirty="0">
                <a:solidFill>
                  <a:srgbClr val="00B050"/>
                </a:solidFill>
              </a:rPr>
              <a:t>Move state</a:t>
            </a:r>
            <a:r>
              <a:rPr lang="en-US" altLang="ko-KR" dirty="0"/>
              <a:t> and, </a:t>
            </a:r>
          </a:p>
          <a:p>
            <a:pPr lvl="1"/>
            <a:r>
              <a:rPr lang="en-US" altLang="ko-KR" dirty="0"/>
              <a:t>in the </a:t>
            </a:r>
            <a:r>
              <a:rPr lang="en-US" altLang="ko-KR" b="1" dirty="0"/>
              <a:t>Inspector</a:t>
            </a:r>
            <a:r>
              <a:rPr lang="en-US" altLang="ko-KR" dirty="0"/>
              <a:t> view, </a:t>
            </a:r>
            <a:r>
              <a:rPr lang="en-US" altLang="ko-KR" dirty="0">
                <a:solidFill>
                  <a:srgbClr val="FF0000"/>
                </a:solidFill>
              </a:rPr>
              <a:t>rename</a:t>
            </a:r>
            <a:r>
              <a:rPr lang="en-US" altLang="ko-KR" dirty="0"/>
              <a:t> it to </a:t>
            </a:r>
            <a:r>
              <a:rPr lang="en-US" altLang="ko-KR" i="1" dirty="0">
                <a:solidFill>
                  <a:srgbClr val="00B050"/>
                </a:solidFill>
              </a:rPr>
              <a:t>Move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Then, </a:t>
            </a:r>
            <a:r>
              <a:rPr lang="en-US" altLang="ko-KR" dirty="0">
                <a:solidFill>
                  <a:srgbClr val="FF0000"/>
                </a:solidFill>
              </a:rPr>
              <a:t>change</a:t>
            </a:r>
            <a:r>
              <a:rPr lang="en-US" altLang="ko-KR" dirty="0"/>
              <a:t> its </a:t>
            </a:r>
            <a:r>
              <a:rPr lang="en-US" altLang="ko-KR" b="1" dirty="0">
                <a:solidFill>
                  <a:srgbClr val="0070C0"/>
                </a:solidFill>
              </a:rPr>
              <a:t>Blend Type </a:t>
            </a:r>
            <a:r>
              <a:rPr lang="en-US" altLang="ko-KR" dirty="0"/>
              <a:t>to </a:t>
            </a:r>
            <a:r>
              <a:rPr lang="en-US" altLang="ko-KR" dirty="0">
                <a:solidFill>
                  <a:srgbClr val="00B050"/>
                </a:solidFill>
              </a:rPr>
              <a:t>2D Freeform Directional</a:t>
            </a:r>
            <a:r>
              <a:rPr lang="en-US" altLang="ko-KR" dirty="0"/>
              <a:t>, also </a:t>
            </a:r>
            <a:r>
              <a:rPr lang="en-US" altLang="ko-KR" dirty="0">
                <a:solidFill>
                  <a:srgbClr val="FF0000"/>
                </a:solidFill>
              </a:rPr>
              <a:t>setting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xSpeed</a:t>
            </a:r>
            <a:r>
              <a:rPr lang="en-US" altLang="ko-KR" dirty="0"/>
              <a:t> and </a:t>
            </a:r>
            <a:r>
              <a:rPr lang="en-US" altLang="ko-KR" dirty="0" err="1">
                <a:solidFill>
                  <a:srgbClr val="00B050"/>
                </a:solidFill>
              </a:rPr>
              <a:t>zSpeed</a:t>
            </a:r>
            <a:r>
              <a:rPr lang="en-US" altLang="ko-KR" dirty="0"/>
              <a:t> in the </a:t>
            </a:r>
            <a:r>
              <a:rPr lang="en-US" altLang="ko-KR" b="1" dirty="0"/>
              <a:t>Parameters</a:t>
            </a:r>
            <a:r>
              <a:rPr lang="en-US" altLang="ko-KR" dirty="0"/>
              <a:t> tab. </a:t>
            </a:r>
          </a:p>
          <a:p>
            <a:r>
              <a:rPr lang="en-US" altLang="ko-KR" dirty="0"/>
              <a:t>Finally, using the </a:t>
            </a:r>
            <a:r>
              <a:rPr lang="en-US" altLang="ko-KR" dirty="0">
                <a:solidFill>
                  <a:srgbClr val="0070C0"/>
                </a:solidFill>
              </a:rPr>
              <a:t>+</a:t>
            </a:r>
            <a:r>
              <a:rPr lang="en-US" altLang="ko-KR" dirty="0"/>
              <a:t> sign from the bottom of the Motion list, </a:t>
            </a:r>
            <a:r>
              <a:rPr lang="en-US" altLang="ko-KR" dirty="0">
                <a:solidFill>
                  <a:srgbClr val="FF0000"/>
                </a:solidFill>
              </a:rPr>
              <a:t>add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nine new Motion Fields</a:t>
            </a:r>
            <a:r>
              <a:rPr lang="en-US" altLang="ko-KR" dirty="0"/>
              <a:t>.</a:t>
            </a:r>
            <a:endParaRPr lang="ko-KR" alt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551014-6EFF-4F3C-8584-FD01CB424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27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Moving your character with root motion and </a:t>
            </a:r>
            <a:r>
              <a:rPr lang="en-US" altLang="ko-KR" dirty="0"/>
              <a:t>Blend Trees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82" y="1872113"/>
            <a:ext cx="7197956" cy="47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92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2960" y="1845733"/>
            <a:ext cx="3703320" cy="463206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14. Now, </a:t>
            </a:r>
            <a:r>
              <a:rPr lang="en-US" altLang="ko-KR" dirty="0">
                <a:solidFill>
                  <a:srgbClr val="FF0000"/>
                </a:solidFill>
              </a:rPr>
              <a:t>populate</a:t>
            </a:r>
            <a:r>
              <a:rPr lang="en-US" altLang="ko-KR" dirty="0"/>
              <a:t> the </a:t>
            </a:r>
            <a:r>
              <a:rPr lang="en-US" altLang="ko-KR" b="1" dirty="0">
                <a:solidFill>
                  <a:srgbClr val="0070C0"/>
                </a:solidFill>
              </a:rPr>
              <a:t>Motion list </a:t>
            </a:r>
            <a:r>
              <a:rPr lang="en-US" altLang="ko-KR" dirty="0"/>
              <a:t>with the following </a:t>
            </a:r>
            <a:r>
              <a:rPr lang="en-US" altLang="ko-KR" b="1" dirty="0">
                <a:solidFill>
                  <a:srgbClr val="0070C0"/>
                </a:solidFill>
              </a:rPr>
              <a:t>motion clips </a:t>
            </a:r>
            <a:r>
              <a:rPr lang="en-US" altLang="ko-KR" dirty="0"/>
              <a:t>and respective </a:t>
            </a:r>
            <a:r>
              <a:rPr lang="en-US" altLang="ko-KR" b="1" dirty="0" err="1">
                <a:solidFill>
                  <a:srgbClr val="0070C0"/>
                </a:solidFill>
              </a:rPr>
              <a:t>Pos</a:t>
            </a:r>
            <a:r>
              <a:rPr lang="en-US" altLang="ko-KR" b="1" dirty="0">
                <a:solidFill>
                  <a:srgbClr val="0070C0"/>
                </a:solidFill>
              </a:rPr>
              <a:t> X</a:t>
            </a:r>
            <a:r>
              <a:rPr lang="en-US" altLang="ko-KR" b="1" dirty="0"/>
              <a:t> </a:t>
            </a:r>
            <a:r>
              <a:rPr lang="en-US" altLang="ko-KR" dirty="0"/>
              <a:t>and </a:t>
            </a:r>
            <a:r>
              <a:rPr lang="en-US" altLang="ko-KR" b="1" dirty="0" err="1">
                <a:solidFill>
                  <a:srgbClr val="0070C0"/>
                </a:solidFill>
              </a:rPr>
              <a:t>Pos</a:t>
            </a:r>
            <a:r>
              <a:rPr lang="en-US" altLang="ko-KR" b="1" dirty="0">
                <a:solidFill>
                  <a:srgbClr val="0070C0"/>
                </a:solidFill>
              </a:rPr>
              <a:t> Y</a:t>
            </a:r>
            <a:r>
              <a:rPr lang="en-US" altLang="ko-KR" b="1" dirty="0"/>
              <a:t> </a:t>
            </a:r>
            <a:r>
              <a:rPr lang="en-US" altLang="ko-KR" dirty="0"/>
              <a:t>values: </a:t>
            </a:r>
          </a:p>
          <a:p>
            <a:pPr lvl="1"/>
            <a:r>
              <a:rPr lang="en-US" altLang="ko-KR" dirty="0" err="1"/>
              <a:t>run_backwards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-1</a:t>
            </a:r>
            <a:r>
              <a:rPr lang="en-US" altLang="ko-KR" dirty="0"/>
              <a:t>; </a:t>
            </a:r>
          </a:p>
          <a:p>
            <a:pPr lvl="1"/>
            <a:r>
              <a:rPr lang="en-US" altLang="ko-KR" dirty="0" err="1"/>
              <a:t>walking_backwards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-0.5</a:t>
            </a:r>
            <a:r>
              <a:rPr lang="en-US" altLang="ko-KR" dirty="0"/>
              <a:t>; </a:t>
            </a:r>
          </a:p>
          <a:p>
            <a:pPr lvl="1"/>
            <a:r>
              <a:rPr lang="en-US" altLang="ko-KR" dirty="0"/>
              <a:t>rifle_ </a:t>
            </a:r>
            <a:r>
              <a:rPr lang="en-US" altLang="ko-KR" dirty="0" err="1"/>
              <a:t>aiming_idle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; </a:t>
            </a:r>
          </a:p>
          <a:p>
            <a:pPr lvl="1"/>
            <a:r>
              <a:rPr lang="en-US" altLang="ko-KR" dirty="0"/>
              <a:t>walking,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0.5</a:t>
            </a:r>
            <a:r>
              <a:rPr lang="en-US" altLang="ko-KR" dirty="0"/>
              <a:t>; </a:t>
            </a:r>
          </a:p>
          <a:p>
            <a:pPr lvl="1"/>
            <a:r>
              <a:rPr lang="en-US" altLang="ko-KR" dirty="0" err="1"/>
              <a:t>rifle_run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1</a:t>
            </a:r>
            <a:r>
              <a:rPr lang="en-US" altLang="ko-KR" dirty="0"/>
              <a:t>; </a:t>
            </a:r>
          </a:p>
          <a:p>
            <a:pPr lvl="1"/>
            <a:r>
              <a:rPr lang="en-US" altLang="ko-KR" dirty="0"/>
              <a:t>strafe, </a:t>
            </a:r>
            <a:r>
              <a:rPr lang="en-US" altLang="ko-KR" dirty="0">
                <a:solidFill>
                  <a:srgbClr val="00B050"/>
                </a:solidFill>
              </a:rPr>
              <a:t>-1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; </a:t>
            </a:r>
          </a:p>
          <a:p>
            <a:pPr lvl="1"/>
            <a:r>
              <a:rPr lang="en-US" altLang="ko-KR" dirty="0" err="1"/>
              <a:t>strafe_left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-0.5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; </a:t>
            </a:r>
          </a:p>
          <a:p>
            <a:pPr lvl="1"/>
            <a:r>
              <a:rPr lang="en-US" altLang="ko-KR" dirty="0" err="1"/>
              <a:t>strafe_right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0.5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; </a:t>
            </a:r>
          </a:p>
          <a:p>
            <a:pPr lvl="1"/>
            <a:r>
              <a:rPr lang="en-US" altLang="ko-KR" dirty="0"/>
              <a:t>strafe_2, </a:t>
            </a:r>
            <a:r>
              <a:rPr lang="en-US" altLang="ko-KR" dirty="0">
                <a:solidFill>
                  <a:srgbClr val="00B050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en-US" altLang="ko-KR" dirty="0"/>
              <a:t>. 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You can </a:t>
            </a:r>
            <a:r>
              <a:rPr lang="en-US" altLang="ko-KR" dirty="0">
                <a:solidFill>
                  <a:srgbClr val="FF0000"/>
                </a:solidFill>
              </a:rPr>
              <a:t>populate</a:t>
            </a:r>
            <a:r>
              <a:rPr lang="en-US" altLang="ko-KR" dirty="0">
                <a:solidFill>
                  <a:srgbClr val="7030A0"/>
                </a:solidFill>
              </a:rPr>
              <a:t> the </a:t>
            </a:r>
            <a:r>
              <a:rPr lang="en-US" altLang="ko-KR" b="1" dirty="0">
                <a:solidFill>
                  <a:srgbClr val="0070C0"/>
                </a:solidFill>
              </a:rPr>
              <a:t>Motion list </a:t>
            </a:r>
            <a:r>
              <a:rPr lang="en-US" altLang="ko-KR" dirty="0">
                <a:solidFill>
                  <a:srgbClr val="7030A0"/>
                </a:solidFill>
              </a:rPr>
              <a:t>by </a:t>
            </a:r>
            <a:r>
              <a:rPr lang="en-US" altLang="ko-KR" dirty="0">
                <a:solidFill>
                  <a:srgbClr val="FF0000"/>
                </a:solidFill>
              </a:rPr>
              <a:t>selecting</a:t>
            </a:r>
            <a:r>
              <a:rPr lang="en-US" altLang="ko-KR" dirty="0">
                <a:solidFill>
                  <a:srgbClr val="7030A0"/>
                </a:solidFill>
              </a:rPr>
              <a:t> it from the list or, if there are more than one clip with the same name, you can </a:t>
            </a:r>
            <a:r>
              <a:rPr lang="en-US" altLang="ko-KR" dirty="0">
                <a:solidFill>
                  <a:srgbClr val="FF0000"/>
                </a:solidFill>
              </a:rPr>
              <a:t>drag</a:t>
            </a:r>
            <a:r>
              <a:rPr lang="en-US" altLang="ko-KR" dirty="0">
                <a:solidFill>
                  <a:srgbClr val="7030A0"/>
                </a:solidFill>
              </a:rPr>
              <a:t> it from the </a:t>
            </a:r>
            <a:r>
              <a:rPr lang="en-US" altLang="ko-KR" b="1" dirty="0">
                <a:solidFill>
                  <a:srgbClr val="7030A0"/>
                </a:solidFill>
              </a:rPr>
              <a:t>Project</a:t>
            </a:r>
            <a:r>
              <a:rPr lang="en-US" altLang="ko-KR" dirty="0">
                <a:solidFill>
                  <a:srgbClr val="7030A0"/>
                </a:solidFill>
              </a:rPr>
              <a:t> view onto the slot </a:t>
            </a:r>
          </a:p>
          <a:p>
            <a:pPr lvl="1"/>
            <a:r>
              <a:rPr lang="en-US" altLang="ko-KR" dirty="0">
                <a:solidFill>
                  <a:srgbClr val="7030A0"/>
                </a:solidFill>
              </a:rPr>
              <a:t>(by </a:t>
            </a:r>
            <a:r>
              <a:rPr lang="en-US" altLang="ko-KR" dirty="0">
                <a:solidFill>
                  <a:srgbClr val="FF0000"/>
                </a:solidFill>
              </a:rPr>
              <a:t>expanding</a:t>
            </a:r>
            <a:r>
              <a:rPr lang="en-US" altLang="ko-KR" dirty="0">
                <a:solidFill>
                  <a:srgbClr val="7030A0"/>
                </a:solidFill>
              </a:rPr>
              <a:t> the appropriate model icon).</a:t>
            </a:r>
            <a:endParaRPr lang="ko-KR" altLang="en-US" sz="3000" dirty="0">
              <a:solidFill>
                <a:srgbClr val="7030A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C36EC-AAC1-41B2-BF81-6BFDB0A4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03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Moving your character with root motion and </a:t>
            </a:r>
            <a:r>
              <a:rPr lang="en-US" altLang="ko-KR" dirty="0"/>
              <a:t>Blend Trees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14" y="2006866"/>
            <a:ext cx="6364092" cy="39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70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2960" y="1845733"/>
            <a:ext cx="3703320" cy="4632069"/>
          </a:xfrm>
        </p:spPr>
        <p:txBody>
          <a:bodyPr>
            <a:normAutofit/>
          </a:bodyPr>
          <a:lstStyle/>
          <a:p>
            <a:r>
              <a:rPr lang="en-US" altLang="ko-KR" dirty="0"/>
              <a:t>15. </a:t>
            </a:r>
            <a:r>
              <a:rPr lang="en-US" altLang="ko-KR" dirty="0">
                <a:solidFill>
                  <a:srgbClr val="FF0000"/>
                </a:solidFill>
              </a:rPr>
              <a:t>Double-click</a:t>
            </a:r>
            <a:r>
              <a:rPr lang="en-US" altLang="ko-KR" dirty="0"/>
              <a:t> on the gridded area to go from the </a:t>
            </a:r>
            <a:r>
              <a:rPr lang="en-US" altLang="ko-KR" dirty="0">
                <a:solidFill>
                  <a:srgbClr val="00B050"/>
                </a:solidFill>
              </a:rPr>
              <a:t>Move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blend tree</a:t>
            </a:r>
            <a:r>
              <a:rPr lang="en-US" altLang="ko-KR" dirty="0"/>
              <a:t> back to the </a:t>
            </a:r>
            <a:r>
              <a:rPr lang="en-US" altLang="ko-KR" dirty="0">
                <a:solidFill>
                  <a:srgbClr val="0070C0"/>
                </a:solidFill>
              </a:rPr>
              <a:t>Base Layer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16. Since we have the </a:t>
            </a:r>
            <a:r>
              <a:rPr lang="en-US" altLang="ko-KR" dirty="0" err="1">
                <a:solidFill>
                  <a:srgbClr val="00B050"/>
                </a:solidFill>
              </a:rPr>
              <a:t>rifle_aiming_idle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Motion clip </a:t>
            </a:r>
            <a:r>
              <a:rPr lang="en-US" altLang="ko-KR" dirty="0"/>
              <a:t>within our </a:t>
            </a:r>
            <a:r>
              <a:rPr lang="en-US" altLang="ko-KR" dirty="0">
                <a:solidFill>
                  <a:srgbClr val="00B050"/>
                </a:solidFill>
              </a:rPr>
              <a:t>Move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blend tree</a:t>
            </a:r>
            <a:r>
              <a:rPr lang="en-US" altLang="ko-KR" dirty="0"/>
              <a:t>, we can get rid of the original Idle state.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Right-click</a:t>
            </a:r>
            <a:r>
              <a:rPr lang="en-US" altLang="ko-KR" dirty="0"/>
              <a:t> on the </a:t>
            </a:r>
            <a:r>
              <a:rPr lang="en-US" altLang="ko-KR" dirty="0">
                <a:solidFill>
                  <a:srgbClr val="00B050"/>
                </a:solidFill>
              </a:rPr>
              <a:t>Idle</a:t>
            </a:r>
            <a:r>
              <a:rPr lang="en-US" altLang="ko-KR" dirty="0"/>
              <a:t> state box and, from the menu, </a:t>
            </a:r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Delete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The </a:t>
            </a:r>
            <a:r>
              <a:rPr lang="en-US" altLang="ko-KR" dirty="0">
                <a:solidFill>
                  <a:srgbClr val="00B050"/>
                </a:solidFill>
              </a:rPr>
              <a:t>Move</a:t>
            </a:r>
            <a:r>
              <a:rPr lang="en-US" altLang="ko-KR" dirty="0"/>
              <a:t> blend state will become the new default state, turning orange.</a:t>
            </a:r>
            <a:endParaRPr lang="ko-KR" altLang="en-US" sz="3200" dirty="0">
              <a:solidFill>
                <a:srgbClr val="00B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07105-8C1E-43ED-9D64-614CD62C9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3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Moving your character with root motion and </a:t>
            </a:r>
            <a:r>
              <a:rPr lang="en-US" altLang="ko-KR" dirty="0"/>
              <a:t>Blend Trees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13" y="2497755"/>
            <a:ext cx="7891574" cy="18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1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2960" y="1845733"/>
            <a:ext cx="3703320" cy="4632069"/>
          </a:xfrm>
        </p:spPr>
        <p:txBody>
          <a:bodyPr>
            <a:noAutofit/>
          </a:bodyPr>
          <a:lstStyle/>
          <a:p>
            <a:r>
              <a:rPr lang="en-US" altLang="ko-KR" dirty="0"/>
              <a:t>17. Now, we must </a:t>
            </a:r>
            <a:r>
              <a:rPr lang="en-US" altLang="ko-KR" dirty="0">
                <a:solidFill>
                  <a:srgbClr val="FF0000"/>
                </a:solidFill>
              </a:rPr>
              <a:t>create</a:t>
            </a:r>
            <a:r>
              <a:rPr lang="en-US" altLang="ko-KR" dirty="0"/>
              <a:t> the </a:t>
            </a:r>
            <a:r>
              <a:rPr lang="en-US" altLang="ko-KR" dirty="0">
                <a:solidFill>
                  <a:srgbClr val="0070C0"/>
                </a:solidFill>
              </a:rPr>
              <a:t>script</a:t>
            </a:r>
            <a:r>
              <a:rPr lang="en-US" altLang="ko-KR" dirty="0"/>
              <a:t> that will actually </a:t>
            </a:r>
            <a:r>
              <a:rPr lang="en-US" altLang="ko-KR" dirty="0">
                <a:solidFill>
                  <a:srgbClr val="00B050"/>
                </a:solidFill>
              </a:rPr>
              <a:t>transform the player's input into those variables that are created to control the animation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18. From the </a:t>
            </a:r>
            <a:r>
              <a:rPr lang="en-US" altLang="ko-KR" b="1" dirty="0"/>
              <a:t>Project</a:t>
            </a:r>
            <a:r>
              <a:rPr lang="en-US" altLang="ko-KR" dirty="0"/>
              <a:t> view, </a:t>
            </a:r>
            <a:r>
              <a:rPr lang="en-US" altLang="ko-KR" dirty="0">
                <a:solidFill>
                  <a:srgbClr val="FF0000"/>
                </a:solidFill>
              </a:rPr>
              <a:t>create</a:t>
            </a:r>
            <a:r>
              <a:rPr lang="en-US" altLang="ko-KR" dirty="0"/>
              <a:t> a new </a:t>
            </a:r>
            <a:r>
              <a:rPr lang="en-US" altLang="ko-KR" dirty="0">
                <a:solidFill>
                  <a:srgbClr val="0070C0"/>
                </a:solidFill>
              </a:rPr>
              <a:t>C# Script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rgbClr val="FF0000"/>
                </a:solidFill>
              </a:rPr>
              <a:t>name</a:t>
            </a:r>
            <a:r>
              <a:rPr lang="en-US" altLang="ko-KR" dirty="0"/>
              <a:t> it as </a:t>
            </a:r>
            <a:r>
              <a:rPr lang="en-US" altLang="ko-KR" i="1" dirty="0" err="1">
                <a:solidFill>
                  <a:srgbClr val="00B050"/>
                </a:solidFill>
              </a:rPr>
              <a:t>BasicController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19. </a:t>
            </a:r>
            <a:r>
              <a:rPr lang="en-US" altLang="ko-KR" dirty="0">
                <a:solidFill>
                  <a:srgbClr val="FF0000"/>
                </a:solidFill>
              </a:rPr>
              <a:t>Open</a:t>
            </a:r>
            <a:r>
              <a:rPr lang="en-US" altLang="ko-KR" dirty="0"/>
              <a:t> your script and </a:t>
            </a:r>
            <a:r>
              <a:rPr lang="en-US" altLang="ko-KR" dirty="0">
                <a:solidFill>
                  <a:srgbClr val="FF0000"/>
                </a:solidFill>
              </a:rPr>
              <a:t>replace</a:t>
            </a:r>
            <a:r>
              <a:rPr lang="en-US" altLang="ko-KR" dirty="0"/>
              <a:t> everything with the following code: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53601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using </a:t>
            </a:r>
            <a:r>
              <a:rPr lang="en-US" altLang="ko-KR" sz="900" dirty="0" err="1"/>
              <a:t>UnityEngine</a:t>
            </a:r>
            <a:r>
              <a:rPr lang="en-US" altLang="ko-KR" sz="900" dirty="0"/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using </a:t>
            </a:r>
            <a:r>
              <a:rPr lang="en-US" altLang="ko-KR" sz="900" dirty="0" err="1"/>
              <a:t>System.Collections</a:t>
            </a:r>
            <a:r>
              <a:rPr lang="en-US" altLang="ko-KR" sz="900" dirty="0"/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public class </a:t>
            </a:r>
            <a:r>
              <a:rPr lang="en-US" altLang="ko-KR" sz="900" dirty="0" err="1"/>
              <a:t>BasicController</a:t>
            </a:r>
            <a:r>
              <a:rPr lang="en-US" altLang="ko-KR" sz="900" dirty="0"/>
              <a:t>: </a:t>
            </a:r>
            <a:r>
              <a:rPr lang="en-US" altLang="ko-KR" sz="900" dirty="0" err="1"/>
              <a:t>MonoBehaviour</a:t>
            </a:r>
            <a:r>
              <a:rPr lang="en-US" altLang="ko-KR" sz="900" dirty="0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private Animator </a:t>
            </a:r>
            <a:r>
              <a:rPr lang="en-US" altLang="ko-KR" sz="900" dirty="0" err="1"/>
              <a:t>anim</a:t>
            </a:r>
            <a:r>
              <a:rPr lang="en-US" altLang="ko-KR" sz="900" dirty="0"/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private </a:t>
            </a:r>
            <a:r>
              <a:rPr lang="en-US" altLang="ko-KR" sz="900" dirty="0" err="1"/>
              <a:t>CharacterController</a:t>
            </a:r>
            <a:r>
              <a:rPr lang="en-US" altLang="ko-KR" sz="900" dirty="0"/>
              <a:t> controller;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public float </a:t>
            </a:r>
            <a:r>
              <a:rPr lang="en-US" altLang="ko-KR" sz="900" dirty="0" err="1"/>
              <a:t>transitionTime</a:t>
            </a:r>
            <a:r>
              <a:rPr lang="en-US" altLang="ko-KR" sz="900" dirty="0"/>
              <a:t> = .25f;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private float </a:t>
            </a:r>
            <a:r>
              <a:rPr lang="en-US" altLang="ko-KR" sz="900" dirty="0" err="1"/>
              <a:t>speedLimit</a:t>
            </a:r>
            <a:r>
              <a:rPr lang="en-US" altLang="ko-KR" sz="900" dirty="0"/>
              <a:t> = 1.0f;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public bool </a:t>
            </a:r>
            <a:r>
              <a:rPr lang="en-US" altLang="ko-KR" sz="900" dirty="0" err="1"/>
              <a:t>moveDiagonally</a:t>
            </a:r>
            <a:r>
              <a:rPr lang="en-US" altLang="ko-KR" sz="900" dirty="0"/>
              <a:t> = true;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public bool </a:t>
            </a:r>
            <a:r>
              <a:rPr lang="en-US" altLang="ko-KR" sz="900" dirty="0" err="1"/>
              <a:t>mouseRotate</a:t>
            </a:r>
            <a:r>
              <a:rPr lang="en-US" altLang="ko-KR" sz="900" dirty="0"/>
              <a:t> = true;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public bool </a:t>
            </a:r>
            <a:r>
              <a:rPr lang="en-US" altLang="ko-KR" sz="900" dirty="0" err="1"/>
              <a:t>keyboardRotate</a:t>
            </a:r>
            <a:r>
              <a:rPr lang="en-US" altLang="ko-KR" sz="900" dirty="0"/>
              <a:t> = false;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void Start 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controller = </a:t>
            </a:r>
            <a:r>
              <a:rPr lang="en-US" altLang="ko-KR" sz="900" dirty="0" err="1"/>
              <a:t>GetComponent</a:t>
            </a:r>
            <a:r>
              <a:rPr lang="en-US" altLang="ko-KR" sz="900" dirty="0"/>
              <a:t>&lt;</a:t>
            </a:r>
            <a:r>
              <a:rPr lang="en-US" altLang="ko-KR" sz="900" dirty="0" err="1"/>
              <a:t>CharacterController</a:t>
            </a:r>
            <a:r>
              <a:rPr lang="en-US" altLang="ko-KR" sz="900" dirty="0"/>
              <a:t>&gt;();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anim</a:t>
            </a:r>
            <a:r>
              <a:rPr lang="en-US" altLang="ko-KR" sz="900" dirty="0"/>
              <a:t> = </a:t>
            </a:r>
            <a:r>
              <a:rPr lang="en-US" altLang="ko-KR" sz="900" dirty="0" err="1"/>
              <a:t>GetComponent</a:t>
            </a:r>
            <a:r>
              <a:rPr lang="en-US" altLang="ko-KR" sz="900" dirty="0"/>
              <a:t>&lt;Animator&gt;();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void Update 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if(</a:t>
            </a:r>
            <a:r>
              <a:rPr lang="en-US" altLang="ko-KR" sz="900" dirty="0" err="1"/>
              <a:t>controller.isGrounded</a:t>
            </a:r>
            <a:r>
              <a:rPr lang="en-US" altLang="ko-KR" sz="900" dirty="0"/>
              <a:t>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if (</a:t>
            </a:r>
            <a:r>
              <a:rPr lang="en-US" altLang="ko-KR" sz="900" dirty="0" err="1"/>
              <a:t>Input.GetKey</a:t>
            </a:r>
            <a:r>
              <a:rPr lang="en-US" altLang="ko-KR" sz="900" dirty="0"/>
              <a:t> (</a:t>
            </a:r>
            <a:r>
              <a:rPr lang="en-US" altLang="ko-KR" sz="900" dirty="0" err="1"/>
              <a:t>KeyCode.RightShift</a:t>
            </a:r>
            <a:r>
              <a:rPr lang="en-US" altLang="ko-KR" sz="900" dirty="0"/>
              <a:t>) ||</a:t>
            </a:r>
            <a:r>
              <a:rPr lang="en-US" altLang="ko-KR" sz="900" dirty="0" err="1"/>
              <a:t>Input.GetKey</a:t>
            </a:r>
            <a:endParaRPr lang="en-US" altLang="ko-KR" sz="9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(</a:t>
            </a:r>
            <a:r>
              <a:rPr lang="en-US" altLang="ko-KR" sz="900" dirty="0" err="1"/>
              <a:t>KeyCode.LeftShift</a:t>
            </a:r>
            <a:r>
              <a:rPr lang="en-US" altLang="ko-KR" sz="900" dirty="0"/>
              <a:t>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speedLimit</a:t>
            </a:r>
            <a:r>
              <a:rPr lang="en-US" altLang="ko-KR" sz="900" dirty="0"/>
              <a:t> = 0.5f;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else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speedLimit</a:t>
            </a:r>
            <a:r>
              <a:rPr lang="en-US" altLang="ko-KR" sz="900" dirty="0"/>
              <a:t> = 1.0f;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float h = </a:t>
            </a:r>
            <a:r>
              <a:rPr lang="en-US" altLang="ko-KR" sz="900" dirty="0" err="1"/>
              <a:t>Input.GetAxis</a:t>
            </a:r>
            <a:r>
              <a:rPr lang="en-US" altLang="ko-KR" sz="900" dirty="0"/>
              <a:t>("Horizontal");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float v = </a:t>
            </a:r>
            <a:r>
              <a:rPr lang="en-US" altLang="ko-KR" sz="900" dirty="0" err="1"/>
              <a:t>Input.GetAxis</a:t>
            </a:r>
            <a:r>
              <a:rPr lang="en-US" altLang="ko-KR" sz="900" dirty="0"/>
              <a:t>("Vertical");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float </a:t>
            </a:r>
            <a:r>
              <a:rPr lang="en-US" altLang="ko-KR" sz="900" dirty="0" err="1"/>
              <a:t>xSpeed</a:t>
            </a:r>
            <a:r>
              <a:rPr lang="en-US" altLang="ko-KR" sz="900" dirty="0"/>
              <a:t> = h * </a:t>
            </a:r>
            <a:r>
              <a:rPr lang="en-US" altLang="ko-KR" sz="900" dirty="0" err="1"/>
              <a:t>speedLimit</a:t>
            </a:r>
            <a:r>
              <a:rPr lang="en-US" altLang="ko-KR" sz="900" dirty="0"/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float </a:t>
            </a:r>
            <a:r>
              <a:rPr lang="en-US" altLang="ko-KR" sz="900" dirty="0" err="1"/>
              <a:t>zSpeed</a:t>
            </a:r>
            <a:r>
              <a:rPr lang="en-US" altLang="ko-KR" sz="900" dirty="0"/>
              <a:t> = v * </a:t>
            </a:r>
            <a:r>
              <a:rPr lang="en-US" altLang="ko-KR" sz="900" dirty="0" err="1"/>
              <a:t>speedLimit</a:t>
            </a:r>
            <a:r>
              <a:rPr lang="en-US" altLang="ko-KR" sz="900" dirty="0"/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float speed = </a:t>
            </a:r>
            <a:r>
              <a:rPr lang="en-US" altLang="ko-KR" sz="900" dirty="0" err="1"/>
              <a:t>Mathf.Sqrt</a:t>
            </a:r>
            <a:r>
              <a:rPr lang="en-US" altLang="ko-KR" sz="900" dirty="0"/>
              <a:t>(h*</a:t>
            </a:r>
            <a:r>
              <a:rPr lang="en-US" altLang="ko-KR" sz="900" dirty="0" err="1"/>
              <a:t>h+v</a:t>
            </a:r>
            <a:r>
              <a:rPr lang="en-US" altLang="ko-KR" sz="900" dirty="0"/>
              <a:t>*v);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if(v!=0 &amp;&amp; !</a:t>
            </a:r>
            <a:r>
              <a:rPr lang="en-US" altLang="ko-KR" sz="900" dirty="0" err="1"/>
              <a:t>moveDiagonally</a:t>
            </a:r>
            <a:r>
              <a:rPr lang="en-US" altLang="ko-KR" sz="9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xSpeed</a:t>
            </a:r>
            <a:r>
              <a:rPr lang="en-US" altLang="ko-KR" sz="900" dirty="0"/>
              <a:t>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if(v!=0 &amp;&amp; </a:t>
            </a:r>
            <a:r>
              <a:rPr lang="en-US" altLang="ko-KR" sz="900" dirty="0" err="1"/>
              <a:t>keyboardRotate</a:t>
            </a:r>
            <a:r>
              <a:rPr lang="en-US" altLang="ko-KR" sz="9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this.transform.Rotate</a:t>
            </a:r>
            <a:r>
              <a:rPr lang="en-US" altLang="ko-KR" sz="900" dirty="0"/>
              <a:t>(Vector3.up * h, </a:t>
            </a:r>
            <a:r>
              <a:rPr lang="en-US" altLang="ko-KR" sz="900" dirty="0" err="1"/>
              <a:t>Space.World</a:t>
            </a:r>
            <a:r>
              <a:rPr lang="en-US" altLang="ko-KR" sz="900" dirty="0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if(</a:t>
            </a:r>
            <a:r>
              <a:rPr lang="en-US" altLang="ko-KR" sz="900" dirty="0" err="1"/>
              <a:t>mouseRotate</a:t>
            </a:r>
            <a:r>
              <a:rPr lang="en-US" altLang="ko-KR" sz="9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this.transform.Rotate</a:t>
            </a:r>
            <a:r>
              <a:rPr lang="en-US" altLang="ko-KR" sz="900" dirty="0"/>
              <a:t>(Vector3.up * (</a:t>
            </a:r>
            <a:r>
              <a:rPr lang="en-US" altLang="ko-KR" sz="900" dirty="0" err="1"/>
              <a:t>Input.GetAxis</a:t>
            </a:r>
            <a:r>
              <a:rPr lang="en-US" altLang="ko-KR" sz="900" dirty="0"/>
              <a:t>("Mouse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X")) * </a:t>
            </a:r>
            <a:r>
              <a:rPr lang="en-US" altLang="ko-KR" sz="900" dirty="0" err="1"/>
              <a:t>Mathf.Sign</a:t>
            </a:r>
            <a:r>
              <a:rPr lang="en-US" altLang="ko-KR" sz="900" dirty="0"/>
              <a:t>(v), </a:t>
            </a:r>
            <a:r>
              <a:rPr lang="en-US" altLang="ko-KR" sz="900" dirty="0" err="1"/>
              <a:t>Space.World</a:t>
            </a:r>
            <a:r>
              <a:rPr lang="en-US" altLang="ko-KR" sz="900" dirty="0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anim.SetFloat</a:t>
            </a:r>
            <a:r>
              <a:rPr lang="en-US" altLang="ko-KR" sz="900" dirty="0"/>
              <a:t>("</a:t>
            </a:r>
            <a:r>
              <a:rPr lang="en-US" altLang="ko-KR" sz="900" dirty="0" err="1"/>
              <a:t>zSpeed</a:t>
            </a:r>
            <a:r>
              <a:rPr lang="en-US" altLang="ko-KR" sz="900" dirty="0"/>
              <a:t>", </a:t>
            </a:r>
            <a:r>
              <a:rPr lang="en-US" altLang="ko-KR" sz="900" dirty="0" err="1"/>
              <a:t>zSpeed</a:t>
            </a:r>
            <a:r>
              <a:rPr lang="en-US" altLang="ko-KR" sz="900" dirty="0"/>
              <a:t>, </a:t>
            </a:r>
            <a:r>
              <a:rPr lang="en-US" altLang="ko-KR" sz="900" dirty="0" err="1"/>
              <a:t>transitionTime</a:t>
            </a:r>
            <a:r>
              <a:rPr lang="en-US" altLang="ko-KR" sz="900" dirty="0"/>
              <a:t>, Time.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deltaTime</a:t>
            </a:r>
            <a:r>
              <a:rPr lang="en-US" altLang="ko-KR" sz="900" dirty="0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anim.SetFloat</a:t>
            </a:r>
            <a:r>
              <a:rPr lang="en-US" altLang="ko-KR" sz="900" dirty="0"/>
              <a:t>("</a:t>
            </a:r>
            <a:r>
              <a:rPr lang="en-US" altLang="ko-KR" sz="900" dirty="0" err="1"/>
              <a:t>xSpeed</a:t>
            </a:r>
            <a:r>
              <a:rPr lang="en-US" altLang="ko-KR" sz="900" dirty="0"/>
              <a:t>", </a:t>
            </a:r>
            <a:r>
              <a:rPr lang="en-US" altLang="ko-KR" sz="900" dirty="0" err="1"/>
              <a:t>xSpeed</a:t>
            </a:r>
            <a:r>
              <a:rPr lang="en-US" altLang="ko-KR" sz="900" dirty="0"/>
              <a:t>, </a:t>
            </a:r>
            <a:r>
              <a:rPr lang="en-US" altLang="ko-KR" sz="900" dirty="0" err="1"/>
              <a:t>transitionTime</a:t>
            </a:r>
            <a:r>
              <a:rPr lang="en-US" altLang="ko-KR" sz="900" dirty="0"/>
              <a:t>, Time.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deltaTime</a:t>
            </a:r>
            <a:r>
              <a:rPr lang="en-US" altLang="ko-KR" sz="900" dirty="0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anim.SetFloat</a:t>
            </a:r>
            <a:r>
              <a:rPr lang="en-US" altLang="ko-KR" sz="900" dirty="0"/>
              <a:t>("Speed", speed, </a:t>
            </a:r>
            <a:r>
              <a:rPr lang="en-US" altLang="ko-KR" sz="900" dirty="0" err="1"/>
              <a:t>transitionTime</a:t>
            </a:r>
            <a:r>
              <a:rPr lang="en-US" altLang="ko-KR" sz="900" dirty="0"/>
              <a:t>, Time.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 err="1"/>
              <a:t>deltaTime</a:t>
            </a:r>
            <a:r>
              <a:rPr lang="en-US" altLang="ko-KR" sz="900" dirty="0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/>
              <a:t>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83314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20. </a:t>
            </a:r>
            <a:r>
              <a:rPr lang="en-US" altLang="ko-KR" dirty="0">
                <a:solidFill>
                  <a:srgbClr val="FF0000"/>
                </a:solidFill>
              </a:rPr>
              <a:t>Save</a:t>
            </a:r>
            <a:r>
              <a:rPr lang="en-US" altLang="ko-KR" dirty="0"/>
              <a:t> your script and </a:t>
            </a:r>
            <a:r>
              <a:rPr lang="en-US" altLang="ko-KR" dirty="0">
                <a:solidFill>
                  <a:srgbClr val="FF0000"/>
                </a:solidFill>
              </a:rPr>
              <a:t>attach</a:t>
            </a:r>
            <a:r>
              <a:rPr lang="en-US" altLang="ko-KR" dirty="0"/>
              <a:t> it to the </a:t>
            </a:r>
            <a:r>
              <a:rPr lang="en-US" altLang="ko-KR" dirty="0" err="1">
                <a:solidFill>
                  <a:srgbClr val="00B050"/>
                </a:solidFill>
              </a:rPr>
              <a:t>MsLaser</a:t>
            </a:r>
            <a:r>
              <a:rPr lang="en-US" altLang="ko-KR" dirty="0"/>
              <a:t> </a:t>
            </a:r>
            <a:r>
              <a:rPr lang="en-US" altLang="ko-KR" dirty="0" err="1"/>
              <a:t>GameObject</a:t>
            </a:r>
            <a:r>
              <a:rPr lang="en-US" altLang="ko-KR" dirty="0"/>
              <a:t> in the </a:t>
            </a:r>
            <a:r>
              <a:rPr lang="en-US" altLang="ko-KR" b="1" dirty="0"/>
              <a:t>Hierarchy</a:t>
            </a:r>
            <a:r>
              <a:rPr lang="en-US" altLang="ko-KR" dirty="0"/>
              <a:t> view.</a:t>
            </a:r>
          </a:p>
          <a:p>
            <a:pPr lvl="1"/>
            <a:r>
              <a:rPr lang="en-US" altLang="ko-KR" dirty="0"/>
              <a:t>Then, </a:t>
            </a:r>
            <a:r>
              <a:rPr lang="en-US" altLang="ko-KR" dirty="0">
                <a:solidFill>
                  <a:srgbClr val="FF0000"/>
                </a:solidFill>
              </a:rPr>
              <a:t>add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Plane</a:t>
            </a:r>
            <a:r>
              <a:rPr lang="en-US" altLang="ko-KR" dirty="0"/>
              <a:t> (menu option </a:t>
            </a:r>
            <a:r>
              <a:rPr lang="en-US" altLang="ko-KR" b="1" dirty="0" err="1">
                <a:solidFill>
                  <a:srgbClr val="0070C0"/>
                </a:solidFill>
              </a:rPr>
              <a:t>GameObject</a:t>
            </a:r>
            <a:r>
              <a:rPr lang="en-US" altLang="ko-KR" b="1" dirty="0"/>
              <a:t> | </a:t>
            </a:r>
            <a:r>
              <a:rPr lang="en-US" altLang="ko-KR" b="1" dirty="0">
                <a:solidFill>
                  <a:srgbClr val="0070C0"/>
                </a:solidFill>
              </a:rPr>
              <a:t>3D Object</a:t>
            </a:r>
            <a:r>
              <a:rPr lang="en-US" altLang="ko-KR" b="1" dirty="0"/>
              <a:t> | </a:t>
            </a:r>
            <a:r>
              <a:rPr lang="en-US" altLang="ko-KR" b="1" dirty="0">
                <a:solidFill>
                  <a:srgbClr val="0070C0"/>
                </a:solidFill>
              </a:rPr>
              <a:t>Plane</a:t>
            </a:r>
            <a:r>
              <a:rPr lang="en-US" altLang="ko-KR" dirty="0"/>
              <a:t>) and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place</a:t>
            </a:r>
            <a:r>
              <a:rPr lang="en-US" altLang="ko-KR" dirty="0"/>
              <a:t> it beneath the character.</a:t>
            </a:r>
          </a:p>
          <a:p>
            <a:r>
              <a:rPr lang="en-US" altLang="ko-KR" dirty="0"/>
              <a:t>21. </a:t>
            </a:r>
            <a:r>
              <a:rPr lang="en-US" altLang="ko-KR" dirty="0">
                <a:solidFill>
                  <a:srgbClr val="FF0000"/>
                </a:solidFill>
              </a:rPr>
              <a:t>Play</a:t>
            </a:r>
            <a:r>
              <a:rPr lang="en-US" altLang="ko-KR" dirty="0"/>
              <a:t> your </a:t>
            </a:r>
            <a:r>
              <a:rPr lang="en-US" altLang="ko-KR" b="1" dirty="0"/>
              <a:t>scene</a:t>
            </a:r>
            <a:r>
              <a:rPr lang="en-US" altLang="ko-KR" dirty="0"/>
              <a:t> and </a:t>
            </a:r>
            <a:r>
              <a:rPr lang="en-US" altLang="ko-KR" dirty="0">
                <a:solidFill>
                  <a:srgbClr val="FF0000"/>
                </a:solidFill>
              </a:rPr>
              <a:t>test</a:t>
            </a:r>
            <a:r>
              <a:rPr lang="en-US" altLang="ko-KR" dirty="0"/>
              <a:t> the game. </a:t>
            </a:r>
          </a:p>
          <a:p>
            <a:pPr lvl="1"/>
            <a:r>
              <a:rPr lang="en-US" altLang="ko-KR" dirty="0"/>
              <a:t>You will be able to control your character with the arrow keys (or </a:t>
            </a:r>
            <a:r>
              <a:rPr lang="en-US" altLang="ko-KR" i="1" dirty="0"/>
              <a:t>WASD </a:t>
            </a:r>
            <a:r>
              <a:rPr lang="en-US" altLang="ko-KR" dirty="0"/>
              <a:t>keys). </a:t>
            </a:r>
          </a:p>
          <a:p>
            <a:pPr lvl="1"/>
            <a:r>
              <a:rPr lang="en-US" altLang="ko-KR" dirty="0"/>
              <a:t>Keeping the </a:t>
            </a:r>
            <a:r>
              <a:rPr lang="en-US" altLang="ko-KR" i="1" dirty="0"/>
              <a:t>Shift </a:t>
            </a:r>
            <a:r>
              <a:rPr lang="en-US" altLang="ko-KR" dirty="0"/>
              <a:t>key pressed will slow it down.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614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95" y="1846263"/>
            <a:ext cx="4052460" cy="40227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2FB846-9138-4E1C-B96C-1C79D6C63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1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11720-5CF1-4053-8699-E70682BB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3D Animations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32064-BB37-46FA-8EC3-2F18C9395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 latinLnBrk="0">
              <a:buFont typeface="Wingdings" panose="05000000000000000000" pitchFamily="2" charset="2"/>
              <a:buChar char="§"/>
            </a:pPr>
            <a:r>
              <a:rPr lang="en-US" dirty="0"/>
              <a:t>All the projects will make use of </a:t>
            </a:r>
            <a:r>
              <a:rPr lang="en-US" dirty="0" err="1">
                <a:solidFill>
                  <a:srgbClr val="0070C0"/>
                </a:solidFill>
              </a:rPr>
              <a:t>Mixamo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motion packs</a:t>
            </a:r>
            <a:r>
              <a:rPr lang="en-US" dirty="0"/>
              <a:t>. </a:t>
            </a:r>
          </a:p>
          <a:p>
            <a:pPr latinLnBrk="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70C0"/>
                </a:solidFill>
              </a:rPr>
              <a:t>Mixamo</a:t>
            </a:r>
            <a:r>
              <a:rPr lang="en-US" dirty="0"/>
              <a:t> is a complete solution for </a:t>
            </a:r>
            <a:r>
              <a:rPr lang="en-US" dirty="0">
                <a:solidFill>
                  <a:srgbClr val="7030A0"/>
                </a:solidFill>
              </a:rPr>
              <a:t>character production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rigging</a:t>
            </a:r>
            <a:r>
              <a:rPr lang="en-US" dirty="0"/>
              <a:t>, and </a:t>
            </a:r>
            <a:r>
              <a:rPr lang="en-US" dirty="0">
                <a:solidFill>
                  <a:srgbClr val="7030A0"/>
                </a:solidFill>
              </a:rPr>
              <a:t>animation</a:t>
            </a:r>
            <a:r>
              <a:rPr lang="en-US" dirty="0"/>
              <a:t>. 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In fact, the character in use was designed with </a:t>
            </a:r>
            <a:r>
              <a:rPr lang="en-US" dirty="0" err="1">
                <a:solidFill>
                  <a:srgbClr val="0070C0"/>
                </a:solidFill>
              </a:rPr>
              <a:t>Mixamo's</a:t>
            </a:r>
            <a:r>
              <a:rPr lang="en-US" dirty="0"/>
              <a:t> character creation software called </a:t>
            </a:r>
            <a:r>
              <a:rPr lang="en-US" dirty="0">
                <a:solidFill>
                  <a:srgbClr val="0070C0"/>
                </a:solidFill>
              </a:rPr>
              <a:t>Fuse</a:t>
            </a:r>
            <a:r>
              <a:rPr lang="en-US" dirty="0"/>
              <a:t>, and rigged with the </a:t>
            </a:r>
            <a:r>
              <a:rPr lang="en-US" dirty="0" err="1">
                <a:solidFill>
                  <a:srgbClr val="0070C0"/>
                </a:solidFill>
              </a:rPr>
              <a:t>Mixamo</a:t>
            </a:r>
            <a:r>
              <a:rPr lang="en-US" dirty="0"/>
              <a:t> Auto-rigger. 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You can find out more about </a:t>
            </a:r>
            <a:r>
              <a:rPr lang="en-US" dirty="0" err="1">
                <a:solidFill>
                  <a:srgbClr val="0070C0"/>
                </a:solidFill>
              </a:rPr>
              <a:t>Mixamo</a:t>
            </a:r>
            <a:r>
              <a:rPr lang="en-US" dirty="0"/>
              <a:t> and their products at Unity's Asset Store (</a:t>
            </a:r>
            <a:r>
              <a:rPr lang="en-US" dirty="0">
                <a:hlinkClick r:id="rId2"/>
              </a:rPr>
              <a:t>https://www.assetstore.unity3d.com/en/#!/publisher/150</a:t>
            </a:r>
            <a:r>
              <a:rPr lang="en-US" dirty="0"/>
              <a:t> ) or their website at </a:t>
            </a:r>
            <a:r>
              <a:rPr lang="en-US" dirty="0">
                <a:hlinkClick r:id="rId3"/>
              </a:rPr>
              <a:t>https://www.mixamo.com/</a:t>
            </a:r>
            <a:r>
              <a:rPr lang="en-US" dirty="0"/>
              <a:t>.</a:t>
            </a:r>
          </a:p>
          <a:p>
            <a:pPr latinLnBrk="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Please </a:t>
            </a:r>
            <a:r>
              <a:rPr lang="en-US" dirty="0">
                <a:solidFill>
                  <a:srgbClr val="FF0000"/>
                </a:solidFill>
              </a:rPr>
              <a:t>note</a:t>
            </a:r>
            <a:r>
              <a:rPr lang="en-US" dirty="0">
                <a:solidFill>
                  <a:srgbClr val="00B050"/>
                </a:solidFill>
              </a:rPr>
              <a:t> that although </a:t>
            </a:r>
            <a:r>
              <a:rPr lang="en-US" dirty="0" err="1">
                <a:solidFill>
                  <a:srgbClr val="0070C0"/>
                </a:solidFill>
              </a:rPr>
              <a:t>Mixamo</a:t>
            </a:r>
            <a:r>
              <a:rPr lang="en-US" dirty="0">
                <a:solidFill>
                  <a:srgbClr val="00B050"/>
                </a:solidFill>
              </a:rPr>
              <a:t> offers </a:t>
            </a:r>
            <a:r>
              <a:rPr lang="en-US" dirty="0" err="1">
                <a:solidFill>
                  <a:srgbClr val="00B050"/>
                </a:solidFill>
              </a:rPr>
              <a:t>Mecanim</a:t>
            </a:r>
            <a:r>
              <a:rPr lang="en-US" dirty="0">
                <a:solidFill>
                  <a:srgbClr val="00B050"/>
                </a:solidFill>
              </a:rPr>
              <a:t>-ready </a:t>
            </a:r>
            <a:r>
              <a:rPr lang="en-US" dirty="0">
                <a:solidFill>
                  <a:srgbClr val="7030A0"/>
                </a:solidFill>
              </a:rPr>
              <a:t>characters</a:t>
            </a:r>
            <a:r>
              <a:rPr lang="en-US" dirty="0">
                <a:solidFill>
                  <a:srgbClr val="00B050"/>
                </a:solidFill>
              </a:rPr>
              <a:t> and </a:t>
            </a:r>
            <a:r>
              <a:rPr lang="en-US" dirty="0">
                <a:solidFill>
                  <a:srgbClr val="7030A0"/>
                </a:solidFill>
              </a:rPr>
              <a:t>animation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clips</a:t>
            </a:r>
            <a:r>
              <a:rPr lang="en-US" dirty="0">
                <a:solidFill>
                  <a:srgbClr val="00B050"/>
                </a:solidFill>
              </a:rPr>
              <a:t>, we will use, for the recipes in this chapter, unprepared animation clips.</a:t>
            </a:r>
          </a:p>
        </p:txBody>
      </p:sp>
    </p:spTree>
    <p:extLst>
      <p:ext uri="{BB962C8B-B14F-4D97-AF65-F5344CB8AC3E}">
        <p14:creationId xmlns:p14="http://schemas.microsoft.com/office/powerpoint/2010/main" val="264993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altLang="ko-KR" sz="4400" b="1" dirty="0"/>
          </a:p>
          <a:p>
            <a:pPr algn="ctr"/>
            <a:endParaRPr lang="en-US" altLang="ko-KR" sz="4400" b="1" dirty="0"/>
          </a:p>
          <a:p>
            <a:pPr algn="ctr"/>
            <a:r>
              <a:rPr lang="en-US" altLang="ko-KR" sz="4400" b="1" dirty="0"/>
              <a:t>How it works...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57228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Whenever the </a:t>
            </a:r>
            <a:r>
              <a:rPr lang="en-US" altLang="ko-KR" i="1" dirty="0" err="1">
                <a:solidFill>
                  <a:srgbClr val="00B050"/>
                </a:solidFill>
              </a:rPr>
              <a:t>BasicController</a:t>
            </a:r>
            <a:r>
              <a:rPr lang="en-US" altLang="ko-KR" dirty="0"/>
              <a:t> script </a:t>
            </a:r>
            <a:r>
              <a:rPr lang="en-US" altLang="ko-KR" dirty="0">
                <a:solidFill>
                  <a:srgbClr val="FF0000"/>
                </a:solidFill>
              </a:rPr>
              <a:t>detects</a:t>
            </a:r>
            <a:r>
              <a:rPr lang="en-US" altLang="ko-KR" dirty="0"/>
              <a:t> any directional keys in use, </a:t>
            </a:r>
          </a:p>
          <a:p>
            <a:pPr lvl="1"/>
            <a:r>
              <a:rPr lang="en-US" altLang="ko-KR" sz="2000" dirty="0"/>
              <a:t>it </a:t>
            </a:r>
            <a:r>
              <a:rPr lang="en-US" altLang="ko-KR" sz="2000" dirty="0">
                <a:solidFill>
                  <a:srgbClr val="FF0000"/>
                </a:solidFill>
              </a:rPr>
              <a:t>sets</a:t>
            </a:r>
            <a:r>
              <a:rPr lang="en-US" altLang="ko-KR" sz="2000" dirty="0"/>
              <a:t> the </a:t>
            </a:r>
            <a:r>
              <a:rPr lang="en-US" altLang="ko-KR" sz="2000" b="1" dirty="0"/>
              <a:t>Speed</a:t>
            </a:r>
            <a:r>
              <a:rPr lang="en-US" altLang="ko-KR" sz="2000" dirty="0"/>
              <a:t> variable of the </a:t>
            </a:r>
            <a:r>
              <a:rPr lang="en-US" altLang="ko-KR" sz="2000" b="1" dirty="0">
                <a:solidFill>
                  <a:srgbClr val="0070C0"/>
                </a:solidFill>
              </a:rPr>
              <a:t>Animator</a:t>
            </a:r>
            <a:r>
              <a:rPr lang="en-US" altLang="ko-KR" sz="2000" dirty="0"/>
              <a:t> state to a value higher than 0, 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changing</a:t>
            </a:r>
            <a:r>
              <a:rPr lang="en-US" altLang="ko-KR" sz="2000" dirty="0"/>
              <a:t> the </a:t>
            </a:r>
            <a:r>
              <a:rPr lang="en-US" altLang="ko-KR" sz="2000" b="1" dirty="0">
                <a:solidFill>
                  <a:srgbClr val="0070C0"/>
                </a:solidFill>
              </a:rPr>
              <a:t>Animator</a:t>
            </a:r>
            <a:r>
              <a:rPr lang="en-US" altLang="ko-KR" sz="2000" dirty="0"/>
              <a:t> state from </a:t>
            </a:r>
            <a:r>
              <a:rPr lang="en-US" altLang="ko-KR" sz="2000" b="1" dirty="0"/>
              <a:t>Idle</a:t>
            </a:r>
            <a:r>
              <a:rPr lang="en-US" altLang="ko-KR" sz="2000" dirty="0"/>
              <a:t> to </a:t>
            </a:r>
            <a:r>
              <a:rPr lang="en-US" altLang="ko-KR" sz="2000" b="1" dirty="0"/>
              <a:t>Move</a:t>
            </a:r>
            <a:r>
              <a:rPr lang="en-US" altLang="ko-KR" sz="2000" dirty="0"/>
              <a:t>. </a:t>
            </a:r>
          </a:p>
          <a:p>
            <a:r>
              <a:rPr lang="en-US" altLang="ko-KR" dirty="0"/>
              <a:t>The </a:t>
            </a:r>
            <a:r>
              <a:rPr lang="en-US" altLang="ko-KR" b="1" dirty="0">
                <a:solidFill>
                  <a:srgbClr val="00B050"/>
                </a:solidFill>
              </a:rPr>
              <a:t>Move</a:t>
            </a:r>
            <a:r>
              <a:rPr lang="en-US" altLang="ko-KR" dirty="0"/>
              <a:t> state, in its turn, </a:t>
            </a:r>
          </a:p>
          <a:p>
            <a:pPr lvl="1"/>
            <a:r>
              <a:rPr lang="en-US" altLang="ko-KR" sz="2000" dirty="0"/>
              <a:t>blends the motion clips that it was populated with, </a:t>
            </a:r>
          </a:p>
          <a:p>
            <a:pPr lvl="1"/>
            <a:r>
              <a:rPr lang="en-US" altLang="ko-KR" sz="2000" dirty="0"/>
              <a:t>according to the input values for </a:t>
            </a:r>
            <a:r>
              <a:rPr lang="en-US" altLang="ko-KR" sz="2000" i="1" dirty="0" err="1">
                <a:solidFill>
                  <a:srgbClr val="00B050"/>
                </a:solidFill>
              </a:rPr>
              <a:t>xSpeed</a:t>
            </a:r>
            <a:r>
              <a:rPr lang="en-US" altLang="ko-KR" sz="2000" dirty="0"/>
              <a:t> (obtained from </a:t>
            </a:r>
            <a:r>
              <a:rPr lang="en-US" altLang="ko-KR" sz="2000" b="1" dirty="0"/>
              <a:t>Horizontal Axis </a:t>
            </a:r>
            <a:r>
              <a:rPr lang="en-US" altLang="ko-KR" sz="2000" dirty="0"/>
              <a:t>input, typically </a:t>
            </a:r>
            <a:r>
              <a:rPr lang="en-US" altLang="ko-KR" sz="2000" i="1" dirty="0"/>
              <a:t>A </a:t>
            </a:r>
            <a:r>
              <a:rPr lang="en-US" altLang="ko-KR" sz="2000" dirty="0"/>
              <a:t>and </a:t>
            </a:r>
            <a:r>
              <a:rPr lang="en-US" altLang="ko-KR" sz="2000" i="1" dirty="0"/>
              <a:t>D </a:t>
            </a:r>
            <a:r>
              <a:rPr lang="en-US" altLang="ko-KR" sz="2000" dirty="0"/>
              <a:t>keys) and </a:t>
            </a:r>
          </a:p>
          <a:p>
            <a:pPr lvl="1"/>
            <a:r>
              <a:rPr lang="en-US" altLang="ko-KR" sz="2000" i="1" dirty="0" err="1">
                <a:solidFill>
                  <a:srgbClr val="00B050"/>
                </a:solidFill>
              </a:rPr>
              <a:t>zSpeed</a:t>
            </a:r>
            <a:r>
              <a:rPr lang="en-US" altLang="ko-KR" sz="2000" dirty="0"/>
              <a:t> (obtained from </a:t>
            </a:r>
            <a:r>
              <a:rPr lang="en-US" altLang="ko-KR" sz="2000" b="1" dirty="0"/>
              <a:t>Vertical Axis </a:t>
            </a:r>
            <a:r>
              <a:rPr lang="en-US" altLang="ko-KR" sz="2000" dirty="0"/>
              <a:t>input, typically </a:t>
            </a:r>
            <a:r>
              <a:rPr lang="en-US" altLang="ko-KR" sz="2000" i="1" dirty="0"/>
              <a:t>W </a:t>
            </a:r>
            <a:r>
              <a:rPr lang="en-US" altLang="ko-KR" sz="2000" dirty="0"/>
              <a:t>and </a:t>
            </a:r>
            <a:r>
              <a:rPr lang="en-US" altLang="ko-KR" sz="2000" i="1" dirty="0"/>
              <a:t>S </a:t>
            </a:r>
            <a:r>
              <a:rPr lang="en-US" altLang="ko-KR" sz="2000" dirty="0"/>
              <a:t>keys). </a:t>
            </a:r>
          </a:p>
          <a:p>
            <a:r>
              <a:rPr lang="en-US" altLang="ko-KR" dirty="0"/>
              <a:t>Since </a:t>
            </a:r>
            <a:r>
              <a:rPr lang="en-US" altLang="ko-KR" b="1" dirty="0" err="1"/>
              <a:t>Mecanim</a:t>
            </a:r>
            <a:r>
              <a:rPr lang="en-US" altLang="ko-KR" dirty="0"/>
              <a:t> is capable of applying root motion to the characters, our character will actually move in the resulting direction.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273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For instance, if </a:t>
            </a:r>
            <a:r>
              <a:rPr lang="en-US" altLang="ko-KR" sz="2800" i="1" dirty="0">
                <a:solidFill>
                  <a:srgbClr val="00B050"/>
                </a:solidFill>
              </a:rPr>
              <a:t>W</a:t>
            </a:r>
            <a:r>
              <a:rPr lang="en-US" altLang="ko-KR" sz="2800" i="1" dirty="0"/>
              <a:t> </a:t>
            </a:r>
            <a:r>
              <a:rPr lang="en-US" altLang="ko-KR" sz="2800" dirty="0"/>
              <a:t>and </a:t>
            </a:r>
            <a:r>
              <a:rPr lang="en-US" altLang="ko-KR" sz="2800" i="1" dirty="0">
                <a:solidFill>
                  <a:srgbClr val="00B050"/>
                </a:solidFill>
              </a:rPr>
              <a:t>D</a:t>
            </a:r>
            <a:r>
              <a:rPr lang="en-US" altLang="ko-KR" sz="2800" i="1" dirty="0"/>
              <a:t> </a:t>
            </a:r>
            <a:r>
              <a:rPr lang="en-US" altLang="ko-KR" sz="2800" dirty="0"/>
              <a:t>keys are </a:t>
            </a:r>
            <a:r>
              <a:rPr lang="en-US" altLang="ko-KR" sz="2800" dirty="0">
                <a:solidFill>
                  <a:srgbClr val="FF0000"/>
                </a:solidFill>
              </a:rPr>
              <a:t>pressed</a:t>
            </a:r>
            <a:r>
              <a:rPr lang="en-US" altLang="ko-KR" sz="2800" dirty="0"/>
              <a:t>, </a:t>
            </a:r>
          </a:p>
          <a:p>
            <a:pPr lvl="1"/>
            <a:r>
              <a:rPr lang="en-US" altLang="ko-KR" sz="2600" b="1" dirty="0" err="1"/>
              <a:t>xSpeed</a:t>
            </a:r>
            <a:r>
              <a:rPr lang="en-US" altLang="ko-KR" sz="2600" dirty="0"/>
              <a:t> and </a:t>
            </a:r>
            <a:r>
              <a:rPr lang="en-US" altLang="ko-KR" sz="2600" b="1" dirty="0" err="1"/>
              <a:t>zSpeed</a:t>
            </a:r>
            <a:r>
              <a:rPr lang="en-US" altLang="ko-KR" sz="2600" dirty="0"/>
              <a:t> values will rise to </a:t>
            </a:r>
            <a:r>
              <a:rPr lang="en-US" altLang="ko-KR" sz="2600" dirty="0">
                <a:solidFill>
                  <a:srgbClr val="00B050"/>
                </a:solidFill>
              </a:rPr>
              <a:t>1.0</a:t>
            </a:r>
            <a:r>
              <a:rPr lang="en-US" altLang="ko-KR" sz="2600" dirty="0"/>
              <a:t>. </a:t>
            </a:r>
          </a:p>
          <a:p>
            <a:r>
              <a:rPr lang="en-US" altLang="ko-KR" sz="2800" dirty="0"/>
              <a:t>From the </a:t>
            </a:r>
            <a:r>
              <a:rPr lang="en-US" altLang="ko-KR" sz="2800" b="1" dirty="0"/>
              <a:t>Inspector</a:t>
            </a:r>
            <a:r>
              <a:rPr lang="en-US" altLang="ko-KR" sz="2800" dirty="0"/>
              <a:t> view, </a:t>
            </a:r>
          </a:p>
          <a:p>
            <a:pPr lvl="1"/>
            <a:r>
              <a:rPr lang="en-US" altLang="ko-KR" sz="2600" dirty="0"/>
              <a:t>it is possible to see that such </a:t>
            </a:r>
            <a:r>
              <a:rPr lang="en-US" altLang="ko-KR" sz="2600" dirty="0">
                <a:solidFill>
                  <a:srgbClr val="7030A0"/>
                </a:solidFill>
              </a:rPr>
              <a:t>combination</a:t>
            </a:r>
            <a:r>
              <a:rPr lang="en-US" altLang="ko-KR" sz="2600" dirty="0"/>
              <a:t> will result in a blend between the motion clips called </a:t>
            </a:r>
            <a:r>
              <a:rPr lang="en-US" altLang="ko-KR" sz="2600" b="1" dirty="0" err="1">
                <a:solidFill>
                  <a:srgbClr val="00B050"/>
                </a:solidFill>
              </a:rPr>
              <a:t>rifle_run</a:t>
            </a:r>
            <a:r>
              <a:rPr lang="en-US" altLang="ko-KR" sz="2600" dirty="0">
                <a:solidFill>
                  <a:srgbClr val="00B050"/>
                </a:solidFill>
              </a:rPr>
              <a:t> </a:t>
            </a:r>
            <a:r>
              <a:rPr lang="en-US" altLang="ko-KR" sz="2600" dirty="0"/>
              <a:t>and </a:t>
            </a:r>
            <a:r>
              <a:rPr lang="en-US" altLang="ko-KR" sz="2600" b="1" dirty="0">
                <a:solidFill>
                  <a:srgbClr val="00B050"/>
                </a:solidFill>
              </a:rPr>
              <a:t>strafe_2</a:t>
            </a:r>
            <a:r>
              <a:rPr lang="en-US" altLang="ko-KR" sz="2600" dirty="0"/>
              <a:t>, making the character run diagonally (front + right).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930138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5" y="1938288"/>
            <a:ext cx="47053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07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/>
              <a:t>Moving your character with root motion and </a:t>
            </a:r>
            <a:r>
              <a:rPr lang="en-US" altLang="ko-KR" sz="4000" dirty="0"/>
              <a:t>Blend Trees</a:t>
            </a:r>
            <a:endParaRPr lang="ko-KR" alt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The </a:t>
            </a:r>
            <a:r>
              <a:rPr lang="en-US" altLang="ko-KR" sz="2800" b="1" dirty="0" err="1">
                <a:solidFill>
                  <a:srgbClr val="0070C0"/>
                </a:solidFill>
              </a:rPr>
              <a:t>BasicController</a:t>
            </a:r>
            <a:r>
              <a:rPr lang="en-US" altLang="ko-KR" sz="2800" dirty="0"/>
              <a:t> includes three checkboxes for more options: </a:t>
            </a:r>
          </a:p>
          <a:p>
            <a:pPr lvl="1"/>
            <a:r>
              <a:rPr lang="en-US" altLang="ko-KR" sz="2400" b="1" dirty="0">
                <a:solidFill>
                  <a:srgbClr val="7030A0"/>
                </a:solidFill>
              </a:rPr>
              <a:t>Move Diagonally</a:t>
            </a:r>
            <a:r>
              <a:rPr lang="en-US" altLang="ko-KR" sz="2400" dirty="0"/>
              <a:t>—set as </a:t>
            </a:r>
            <a:r>
              <a:rPr lang="en-US" altLang="ko-KR" sz="2400" dirty="0">
                <a:solidFill>
                  <a:srgbClr val="00B050"/>
                </a:solidFill>
              </a:rPr>
              <a:t>true</a:t>
            </a:r>
            <a:r>
              <a:rPr lang="en-US" altLang="ko-KR" sz="2400" dirty="0"/>
              <a:t>, by default, </a:t>
            </a:r>
          </a:p>
          <a:p>
            <a:pPr lvl="2"/>
            <a:r>
              <a:rPr lang="en-US" altLang="ko-KR" sz="1800" dirty="0"/>
              <a:t>which allows for blends between forward/backward and left/right clips;</a:t>
            </a:r>
          </a:p>
          <a:p>
            <a:pPr lvl="1"/>
            <a:r>
              <a:rPr lang="en-US" altLang="ko-KR" sz="2400" b="1" dirty="0">
                <a:solidFill>
                  <a:srgbClr val="7030A0"/>
                </a:solidFill>
              </a:rPr>
              <a:t>Mouse Rotate</a:t>
            </a:r>
            <a:r>
              <a:rPr lang="en-US" altLang="ko-KR" sz="2400" dirty="0"/>
              <a:t>—set as </a:t>
            </a:r>
            <a:r>
              <a:rPr lang="en-US" altLang="ko-KR" sz="2400" dirty="0">
                <a:solidFill>
                  <a:srgbClr val="00B050"/>
                </a:solidFill>
              </a:rPr>
              <a:t>true</a:t>
            </a:r>
            <a:r>
              <a:rPr lang="en-US" altLang="ko-KR" sz="2400" dirty="0"/>
              <a:t>, by default, </a:t>
            </a:r>
          </a:p>
          <a:p>
            <a:pPr lvl="2"/>
            <a:r>
              <a:rPr lang="en-US" altLang="ko-KR" sz="1800" dirty="0"/>
              <a:t>which allows for rotating the character with the mouse, changing their direction while moving; </a:t>
            </a:r>
          </a:p>
          <a:p>
            <a:pPr lvl="1"/>
            <a:r>
              <a:rPr lang="en-US" altLang="ko-KR" sz="2400" b="1" dirty="0">
                <a:solidFill>
                  <a:srgbClr val="7030A0"/>
                </a:solidFill>
              </a:rPr>
              <a:t>Keyboard Rotate</a:t>
            </a:r>
            <a:r>
              <a:rPr lang="en-US" altLang="ko-KR" sz="2400" dirty="0"/>
              <a:t>—set as </a:t>
            </a:r>
            <a:r>
              <a:rPr lang="en-US" altLang="ko-KR" sz="2400" dirty="0">
                <a:solidFill>
                  <a:srgbClr val="00B050"/>
                </a:solidFill>
              </a:rPr>
              <a:t>false</a:t>
            </a:r>
            <a:r>
              <a:rPr lang="en-US" altLang="ko-KR" sz="2400" dirty="0"/>
              <a:t>, by default, </a:t>
            </a:r>
          </a:p>
          <a:p>
            <a:pPr lvl="2"/>
            <a:r>
              <a:rPr lang="en-US" altLang="ko-KR" sz="1800" dirty="0"/>
              <a:t>which allows for rotating the character through simultaneous use of left/right and forward/backwards directional keys.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13894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u="sng" dirty="0" err="1"/>
              <a:t>MiniProject</a:t>
            </a:r>
            <a:r>
              <a:rPr lang="en-US" sz="6000" u="sng" dirty="0"/>
              <a:t> 15-3:</a:t>
            </a:r>
            <a:br>
              <a:rPr lang="en-US" sz="6000" u="sng" dirty="0"/>
            </a:br>
            <a:r>
              <a:rPr lang="en-US" altLang="ko-KR" sz="6000" dirty="0"/>
              <a:t>Mixing animations with Layers and Masks</a:t>
            </a:r>
            <a:endParaRPr lang="ko-KR" alt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84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Mixing animations is a great way of adding complexity to your animated characters without requiring a vast number of animated clips. </a:t>
            </a:r>
          </a:p>
          <a:p>
            <a:r>
              <a:rPr lang="en-US" altLang="ko-KR" sz="2400" dirty="0"/>
              <a:t>Using </a:t>
            </a:r>
            <a:r>
              <a:rPr lang="en-US" altLang="ko-KR" sz="2400" b="1" dirty="0"/>
              <a:t>Layers</a:t>
            </a:r>
            <a:r>
              <a:rPr lang="en-US" altLang="ko-KR" sz="2400" dirty="0"/>
              <a:t> and </a:t>
            </a:r>
            <a:r>
              <a:rPr lang="en-US" altLang="ko-KR" sz="2400" b="1" dirty="0"/>
              <a:t>Masks</a:t>
            </a:r>
            <a:r>
              <a:rPr lang="en-US" altLang="ko-KR" sz="2400" dirty="0"/>
              <a:t>, we can </a:t>
            </a:r>
            <a:r>
              <a:rPr lang="en-US" altLang="ko-KR" sz="2400" dirty="0">
                <a:solidFill>
                  <a:srgbClr val="00B050"/>
                </a:solidFill>
              </a:rPr>
              <a:t>combine different animations by playing specific clips for the specific body parts of the character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In this project, we will apply this technique to our animated character, triggering animation clips for firing a rifle, and throwing a grenade with the character's upper body. </a:t>
            </a:r>
          </a:p>
          <a:p>
            <a:r>
              <a:rPr lang="en-US" altLang="ko-KR" sz="2400" dirty="0"/>
              <a:t>We will do this while keeping the lower body moving or idle, according to the player's input.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9780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59" y="1845734"/>
            <a:ext cx="3406141" cy="4023360"/>
          </a:xfrm>
        </p:spPr>
        <p:txBody>
          <a:bodyPr>
            <a:normAutofit lnSpcReduction="10000"/>
          </a:bodyPr>
          <a:lstStyle/>
          <a:p>
            <a:r>
              <a:rPr lang="en-US" altLang="ko-KR" sz="2400" dirty="0"/>
              <a:t>1. </a:t>
            </a:r>
            <a:r>
              <a:rPr lang="en-US" altLang="ko-KR" sz="2400" dirty="0">
                <a:solidFill>
                  <a:srgbClr val="FF0000"/>
                </a:solidFill>
              </a:rPr>
              <a:t>Create</a:t>
            </a:r>
            <a:r>
              <a:rPr lang="en-US" altLang="ko-KR" sz="2400" dirty="0"/>
              <a:t> a new project and </a:t>
            </a:r>
            <a:r>
              <a:rPr lang="en-US" altLang="ko-KR" sz="2400" dirty="0">
                <a:solidFill>
                  <a:srgbClr val="FF0000"/>
                </a:solidFill>
              </a:rPr>
              <a:t>import</a:t>
            </a:r>
            <a:r>
              <a:rPr lang="en-US" altLang="ko-KR" sz="2400" dirty="0"/>
              <a:t> the Mixing Unity Package. </a:t>
            </a:r>
          </a:p>
          <a:p>
            <a:r>
              <a:rPr lang="en-US" altLang="ko-KR" sz="2400" dirty="0"/>
              <a:t>Then, from the </a:t>
            </a:r>
            <a:r>
              <a:rPr lang="en-US" altLang="ko-KR" sz="2400" b="1" dirty="0"/>
              <a:t>Project</a:t>
            </a:r>
            <a:r>
              <a:rPr lang="en-US" altLang="ko-KR" sz="2400" dirty="0"/>
              <a:t> view, </a:t>
            </a:r>
          </a:p>
          <a:p>
            <a:pPr lvl="1"/>
            <a:r>
              <a:rPr lang="en-US" altLang="ko-KR" sz="2200" dirty="0">
                <a:solidFill>
                  <a:srgbClr val="FF0000"/>
                </a:solidFill>
              </a:rPr>
              <a:t>open</a:t>
            </a:r>
            <a:r>
              <a:rPr lang="en-US" altLang="ko-KR" sz="2200" dirty="0"/>
              <a:t> the </a:t>
            </a:r>
            <a:r>
              <a:rPr lang="en-US" altLang="ko-KR" sz="2200" b="1" dirty="0" err="1">
                <a:solidFill>
                  <a:srgbClr val="00B050"/>
                </a:solidFill>
              </a:rPr>
              <a:t>mecanimPlayground</a:t>
            </a:r>
            <a:r>
              <a:rPr lang="en-US" altLang="ko-KR" sz="2200" dirty="0"/>
              <a:t> level.</a:t>
            </a:r>
          </a:p>
          <a:p>
            <a:r>
              <a:rPr lang="en-US" altLang="ko-KR" sz="2400" dirty="0"/>
              <a:t>2. </a:t>
            </a:r>
            <a:r>
              <a:rPr lang="en-US" altLang="ko-KR" sz="2400" dirty="0">
                <a:solidFill>
                  <a:srgbClr val="FF0000"/>
                </a:solidFill>
              </a:rPr>
              <a:t>Import</a:t>
            </a:r>
            <a:r>
              <a:rPr lang="en-US" altLang="ko-KR" sz="2400" dirty="0"/>
              <a:t> the </a:t>
            </a:r>
            <a:r>
              <a:rPr lang="en-US" altLang="ko-KR" sz="2400" i="1" dirty="0" err="1">
                <a:solidFill>
                  <a:srgbClr val="00B050"/>
                </a:solidFill>
              </a:rPr>
              <a:t>Swat@firing_rifle.fbx</a:t>
            </a:r>
            <a:r>
              <a:rPr lang="en-US" altLang="ko-KR" sz="2400" dirty="0">
                <a:solidFill>
                  <a:srgbClr val="00B050"/>
                </a:solidFill>
              </a:rPr>
              <a:t> </a:t>
            </a:r>
            <a:r>
              <a:rPr lang="en-US" altLang="ko-KR" sz="2400" dirty="0"/>
              <a:t>and </a:t>
            </a:r>
            <a:r>
              <a:rPr lang="en-US" altLang="ko-KR" sz="2400" i="1" dirty="0" err="1">
                <a:solidFill>
                  <a:srgbClr val="00B050"/>
                </a:solidFill>
              </a:rPr>
              <a:t>Swat@toss_grenade.fbx</a:t>
            </a:r>
            <a:r>
              <a:rPr lang="en-US" altLang="ko-KR" sz="2400" dirty="0">
                <a:solidFill>
                  <a:srgbClr val="00B050"/>
                </a:solidFill>
              </a:rPr>
              <a:t> </a:t>
            </a:r>
            <a:r>
              <a:rPr lang="en-US" altLang="ko-KR" sz="2400" dirty="0"/>
              <a:t>files to the project.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C34E-7231-4914-8E94-C83F64DE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47" y="2076239"/>
            <a:ext cx="433098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75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0" cy="4023360"/>
          </a:xfrm>
        </p:spPr>
        <p:txBody>
          <a:bodyPr>
            <a:normAutofit/>
          </a:bodyPr>
          <a:lstStyle/>
          <a:p>
            <a:r>
              <a:rPr lang="en-US" altLang="ko-KR" dirty="0"/>
              <a:t>3. We need to configure the animation clips. </a:t>
            </a:r>
          </a:p>
          <a:p>
            <a:r>
              <a:rPr lang="en-US" altLang="ko-KR" dirty="0"/>
              <a:t>From the </a:t>
            </a:r>
            <a:r>
              <a:rPr lang="en-US" altLang="ko-KR" b="1" dirty="0"/>
              <a:t>Project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b="1" dirty="0" err="1">
                <a:solidFill>
                  <a:srgbClr val="00B050"/>
                </a:solidFill>
              </a:rPr>
              <a:t>Swat@firing_rifle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animation clip.</a:t>
            </a:r>
            <a:endParaRPr lang="ko-KR" altLang="en-US" dirty="0"/>
          </a:p>
          <a:p>
            <a:r>
              <a:rPr lang="en-US" altLang="ko-KR" dirty="0"/>
              <a:t>4. </a:t>
            </a:r>
            <a:r>
              <a:rPr lang="en-US" altLang="ko-KR" dirty="0">
                <a:solidFill>
                  <a:srgbClr val="FF0000"/>
                </a:solidFill>
              </a:rPr>
              <a:t>Activate</a:t>
            </a:r>
            <a:r>
              <a:rPr lang="en-US" altLang="ko-KR" dirty="0"/>
              <a:t> the </a:t>
            </a:r>
            <a:r>
              <a:rPr lang="en-US" altLang="ko-KR" b="1" dirty="0"/>
              <a:t>Rig</a:t>
            </a:r>
            <a:r>
              <a:rPr lang="en-US" altLang="ko-KR" dirty="0"/>
              <a:t> section.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Change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Animation Type</a:t>
            </a:r>
            <a:r>
              <a:rPr lang="en-US" altLang="ko-KR" b="1" dirty="0"/>
              <a:t> </a:t>
            </a:r>
            <a:r>
              <a:rPr lang="en-US" altLang="ko-KR" dirty="0"/>
              <a:t>to </a:t>
            </a:r>
            <a:r>
              <a:rPr lang="en-US" altLang="ko-KR" b="1" dirty="0">
                <a:solidFill>
                  <a:srgbClr val="00B050"/>
                </a:solidFill>
              </a:rPr>
              <a:t>Humanoid</a:t>
            </a:r>
            <a:r>
              <a:rPr lang="en-US" altLang="ko-KR" dirty="0"/>
              <a:t>, and </a:t>
            </a:r>
            <a:r>
              <a:rPr lang="en-US" altLang="ko-KR" b="1" dirty="0">
                <a:solidFill>
                  <a:srgbClr val="0070C0"/>
                </a:solidFill>
              </a:rPr>
              <a:t>Avatar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Definition</a:t>
            </a:r>
            <a:r>
              <a:rPr lang="en-US" altLang="ko-KR" b="1" dirty="0"/>
              <a:t> </a:t>
            </a:r>
            <a:r>
              <a:rPr lang="en-US" altLang="ko-KR" dirty="0"/>
              <a:t>to </a:t>
            </a:r>
            <a:r>
              <a:rPr lang="en-US" altLang="ko-KR" b="1" dirty="0">
                <a:solidFill>
                  <a:srgbClr val="00B050"/>
                </a:solidFill>
              </a:rPr>
              <a:t>Create From this Model</a:t>
            </a:r>
            <a:r>
              <a:rPr lang="en-US" altLang="ko-KR" dirty="0"/>
              <a:t>.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Confirm</a:t>
            </a:r>
            <a:r>
              <a:rPr lang="en-US" altLang="ko-KR" dirty="0"/>
              <a:t> this by </a:t>
            </a:r>
            <a:r>
              <a:rPr lang="en-US" altLang="ko-KR" dirty="0">
                <a:solidFill>
                  <a:srgbClr val="FF0000"/>
                </a:solidFill>
              </a:rPr>
              <a:t>clicking</a:t>
            </a:r>
            <a:r>
              <a:rPr lang="en-US" altLang="ko-KR" dirty="0"/>
              <a:t> on </a:t>
            </a:r>
            <a:r>
              <a:rPr lang="en-US" altLang="ko-KR" b="1" dirty="0"/>
              <a:t>Apply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4DDF7-A5D9-40C4-A836-D1D5E7B5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0" y="4887691"/>
            <a:ext cx="4299065" cy="9814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5B95EA-C23C-48C3-9CF2-D5DE0C4A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67" y="4485601"/>
            <a:ext cx="3227592" cy="15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07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24074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5. Now, </a:t>
            </a:r>
            <a:r>
              <a:rPr lang="en-US" altLang="ko-KR" dirty="0">
                <a:solidFill>
                  <a:srgbClr val="FF0000"/>
                </a:solidFill>
              </a:rPr>
              <a:t>activate</a:t>
            </a:r>
            <a:r>
              <a:rPr lang="en-US" altLang="ko-KR" dirty="0"/>
              <a:t> the </a:t>
            </a:r>
            <a:r>
              <a:rPr lang="en-US" altLang="ko-KR" b="1" dirty="0">
                <a:solidFill>
                  <a:srgbClr val="0070C0"/>
                </a:solidFill>
              </a:rPr>
              <a:t>Animations</a:t>
            </a:r>
            <a:r>
              <a:rPr lang="en-US" altLang="ko-KR" dirty="0"/>
              <a:t> section.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b="1" dirty="0" err="1">
                <a:solidFill>
                  <a:srgbClr val="00B050"/>
                </a:solidFill>
              </a:rPr>
              <a:t>firing_rifle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clip (from the </a:t>
            </a:r>
            <a:r>
              <a:rPr lang="en-US" altLang="ko-KR" b="1" dirty="0"/>
              <a:t>Clips</a:t>
            </a:r>
            <a:r>
              <a:rPr lang="en-US" altLang="ko-KR" dirty="0"/>
              <a:t> list),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click</a:t>
            </a:r>
            <a:r>
              <a:rPr lang="en-US" altLang="ko-KR" dirty="0"/>
              <a:t> on the </a:t>
            </a:r>
            <a:r>
              <a:rPr lang="en-US" altLang="ko-KR" b="1" dirty="0">
                <a:solidFill>
                  <a:srgbClr val="0070C0"/>
                </a:solidFill>
              </a:rPr>
              <a:t>Clamp Range</a:t>
            </a:r>
            <a:r>
              <a:rPr lang="en-US" altLang="ko-KR" b="1" dirty="0"/>
              <a:t> </a:t>
            </a:r>
            <a:r>
              <a:rPr lang="en-US" altLang="ko-KR" dirty="0"/>
              <a:t>button to adjust the timeline, and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check</a:t>
            </a:r>
            <a:r>
              <a:rPr lang="en-US" altLang="ko-KR" dirty="0"/>
              <a:t> the </a:t>
            </a:r>
            <a:r>
              <a:rPr lang="en-US" altLang="ko-KR" b="1" dirty="0">
                <a:solidFill>
                  <a:srgbClr val="0070C0"/>
                </a:solidFill>
              </a:rPr>
              <a:t>Loop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Time</a:t>
            </a:r>
            <a:r>
              <a:rPr lang="en-US" altLang="ko-KR" b="1" dirty="0"/>
              <a:t>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0070C0"/>
                </a:solidFill>
              </a:rPr>
              <a:t>Loop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Pose</a:t>
            </a:r>
            <a:r>
              <a:rPr lang="en-US" altLang="ko-KR" b="1" dirty="0"/>
              <a:t> </a:t>
            </a:r>
            <a:r>
              <a:rPr lang="en-US" altLang="ko-KR" dirty="0"/>
              <a:t>options. </a:t>
            </a:r>
          </a:p>
          <a:p>
            <a:r>
              <a:rPr lang="en-US" altLang="ko-KR" dirty="0"/>
              <a:t>Under Root </a:t>
            </a:r>
            <a:r>
              <a:rPr lang="en-US" altLang="ko-KR" b="1" dirty="0"/>
              <a:t>Transform Rotation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check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Into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Pose</a:t>
            </a:r>
            <a:r>
              <a:rPr lang="en-US" altLang="ko-KR" dirty="0"/>
              <a:t>, and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Baked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Upon</a:t>
            </a:r>
            <a:r>
              <a:rPr lang="en-US" altLang="ko-KR" b="1" dirty="0"/>
              <a:t> | </a:t>
            </a:r>
            <a:r>
              <a:rPr lang="en-US" altLang="ko-KR" b="1" dirty="0">
                <a:solidFill>
                  <a:srgbClr val="0070C0"/>
                </a:solidFill>
              </a:rPr>
              <a:t>Original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Under </a:t>
            </a:r>
            <a:r>
              <a:rPr lang="en-US" altLang="ko-KR" b="1" dirty="0"/>
              <a:t>Root Transform Position</a:t>
            </a:r>
            <a:r>
              <a:rPr lang="en-US" altLang="ko-KR" dirty="0"/>
              <a:t> (Y),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check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Into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Pose</a:t>
            </a:r>
            <a:r>
              <a:rPr lang="en-US" altLang="ko-KR" dirty="0"/>
              <a:t>, and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Baked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Upon</a:t>
            </a:r>
            <a:r>
              <a:rPr lang="en-US" altLang="ko-KR" b="1" dirty="0"/>
              <a:t> (</a:t>
            </a:r>
            <a:r>
              <a:rPr lang="en-US" altLang="ko-KR" b="1" dirty="0">
                <a:solidFill>
                  <a:srgbClr val="0070C0"/>
                </a:solidFill>
              </a:rPr>
              <a:t>at Start</a:t>
            </a:r>
            <a:r>
              <a:rPr lang="en-US" altLang="ko-KR" b="1" dirty="0"/>
              <a:t>) | </a:t>
            </a:r>
            <a:r>
              <a:rPr lang="en-US" altLang="ko-KR" b="1" dirty="0">
                <a:solidFill>
                  <a:srgbClr val="0070C0"/>
                </a:solidFill>
              </a:rPr>
              <a:t>Original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Under </a:t>
            </a:r>
            <a:r>
              <a:rPr lang="en-US" altLang="ko-KR" b="1" dirty="0"/>
              <a:t>Root Transform Position </a:t>
            </a:r>
            <a:r>
              <a:rPr lang="en-US" altLang="ko-KR" dirty="0"/>
              <a:t>(XZ), </a:t>
            </a:r>
          </a:p>
          <a:p>
            <a:pPr lvl="1"/>
            <a:r>
              <a:rPr lang="en-US" altLang="ko-KR" dirty="0"/>
              <a:t>leave </a:t>
            </a:r>
            <a:r>
              <a:rPr lang="en-US" altLang="ko-KR" b="1" dirty="0">
                <a:solidFill>
                  <a:srgbClr val="0070C0"/>
                </a:solidFill>
              </a:rPr>
              <a:t>Bake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Into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Pose</a:t>
            </a:r>
            <a:r>
              <a:rPr lang="en-US" altLang="ko-KR" b="1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unchecked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Click</a:t>
            </a:r>
            <a:r>
              <a:rPr lang="en-US" altLang="ko-KR" dirty="0"/>
              <a:t> on </a:t>
            </a:r>
            <a:r>
              <a:rPr lang="en-US" altLang="ko-KR" b="1" dirty="0"/>
              <a:t>Apply</a:t>
            </a:r>
            <a:r>
              <a:rPr lang="en-US" altLang="ko-KR" dirty="0"/>
              <a:t> to </a:t>
            </a:r>
            <a:r>
              <a:rPr lang="en-US" altLang="ko-KR" dirty="0">
                <a:solidFill>
                  <a:srgbClr val="FF0000"/>
                </a:solidFill>
              </a:rPr>
              <a:t>confirm</a:t>
            </a:r>
            <a:r>
              <a:rPr lang="en-US" altLang="ko-KR" dirty="0"/>
              <a:t> the changes.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56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6000" u="sng" dirty="0" err="1"/>
              <a:t>MiniProject</a:t>
            </a:r>
            <a:r>
              <a:rPr lang="en-US" sz="6000" u="sng" dirty="0"/>
              <a:t> 15-1:</a:t>
            </a:r>
            <a:br>
              <a:rPr lang="en-US" sz="6000" u="sng" dirty="0"/>
            </a:br>
            <a:r>
              <a:rPr lang="en-US" sz="6000" dirty="0"/>
              <a:t>Configuring a character's </a:t>
            </a:r>
            <a:r>
              <a:rPr lang="en-US" sz="6000" dirty="0">
                <a:solidFill>
                  <a:srgbClr val="7030A0"/>
                </a:solidFill>
              </a:rPr>
              <a:t>Avatar</a:t>
            </a:r>
            <a:r>
              <a:rPr lang="en-US" sz="6000" dirty="0"/>
              <a:t> and </a:t>
            </a:r>
            <a:r>
              <a:rPr lang="en-US" sz="6000" dirty="0">
                <a:solidFill>
                  <a:srgbClr val="00B050"/>
                </a:solidFill>
              </a:rPr>
              <a:t>idle</a:t>
            </a:r>
            <a:r>
              <a:rPr lang="en-US" sz="6000" dirty="0"/>
              <a:t> </a:t>
            </a:r>
            <a:r>
              <a:rPr lang="en-US" sz="6000" b="1" dirty="0">
                <a:solidFill>
                  <a:srgbClr val="7030A0"/>
                </a:solidFill>
              </a:rPr>
              <a:t>animation</a:t>
            </a:r>
            <a:endParaRPr lang="en-US" sz="6000" dirty="0">
              <a:solidFill>
                <a:srgbClr val="7030A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905C4-4354-496E-9C94-18A74224E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638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27305"/>
            <a:ext cx="3495675" cy="4943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CAA87-A3F9-4C0F-A1E4-0BE0CE25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957262"/>
            <a:ext cx="3300412" cy="49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6. </a:t>
            </a:r>
            <a:r>
              <a:rPr lang="en-US" altLang="ko-KR" sz="2800" dirty="0">
                <a:solidFill>
                  <a:srgbClr val="FF0000"/>
                </a:solidFill>
              </a:rPr>
              <a:t>Select</a:t>
            </a:r>
            <a:r>
              <a:rPr lang="en-US" altLang="ko-KR" sz="2800" dirty="0"/>
              <a:t> the </a:t>
            </a:r>
            <a:r>
              <a:rPr lang="en-US" altLang="ko-KR" sz="2800" b="1" dirty="0" err="1">
                <a:solidFill>
                  <a:srgbClr val="00B050"/>
                </a:solidFill>
              </a:rPr>
              <a:t>Swat@toss_grenade</a:t>
            </a:r>
            <a:r>
              <a:rPr lang="en-US" altLang="ko-KR" sz="2800" dirty="0">
                <a:solidFill>
                  <a:srgbClr val="00B050"/>
                </a:solidFill>
              </a:rPr>
              <a:t> </a:t>
            </a:r>
            <a:r>
              <a:rPr lang="en-US" altLang="ko-KR" sz="2800" dirty="0"/>
              <a:t>animation clip. 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Activate</a:t>
            </a:r>
            <a:r>
              <a:rPr lang="en-US" altLang="ko-KR" sz="2400" dirty="0"/>
              <a:t> the </a:t>
            </a:r>
            <a:r>
              <a:rPr lang="en-US" altLang="ko-KR" sz="2400" b="1" dirty="0"/>
              <a:t>Rig</a:t>
            </a:r>
            <a:r>
              <a:rPr lang="en-US" altLang="ko-KR" sz="2400" dirty="0"/>
              <a:t> section. </a:t>
            </a:r>
          </a:p>
          <a:p>
            <a:pPr lvl="1"/>
            <a:r>
              <a:rPr lang="en-US" altLang="ko-KR" sz="2400" dirty="0"/>
              <a:t>Then, </a:t>
            </a:r>
            <a:r>
              <a:rPr lang="en-US" altLang="ko-KR" sz="2400" dirty="0">
                <a:solidFill>
                  <a:srgbClr val="FF0000"/>
                </a:solidFill>
              </a:rPr>
              <a:t>change</a:t>
            </a:r>
            <a:r>
              <a:rPr lang="en-US" altLang="ko-KR" sz="2400" dirty="0"/>
              <a:t> </a:t>
            </a:r>
          </a:p>
          <a:p>
            <a:pPr lvl="2"/>
            <a:r>
              <a:rPr lang="en-US" altLang="ko-KR" sz="1800" b="1" dirty="0">
                <a:solidFill>
                  <a:srgbClr val="0070C0"/>
                </a:solidFill>
              </a:rPr>
              <a:t>Animation Type </a:t>
            </a:r>
            <a:r>
              <a:rPr lang="en-US" altLang="ko-KR" sz="1800" dirty="0"/>
              <a:t>to </a:t>
            </a:r>
            <a:r>
              <a:rPr lang="en-US" altLang="ko-KR" sz="1800" b="1" dirty="0">
                <a:solidFill>
                  <a:srgbClr val="00B050"/>
                </a:solidFill>
              </a:rPr>
              <a:t>Humanoid</a:t>
            </a:r>
            <a:r>
              <a:rPr lang="en-US" altLang="ko-KR" sz="1800" dirty="0"/>
              <a:t>, and </a:t>
            </a:r>
          </a:p>
          <a:p>
            <a:pPr lvl="2"/>
            <a:r>
              <a:rPr lang="en-US" altLang="ko-KR" sz="1800" b="1" dirty="0">
                <a:solidFill>
                  <a:srgbClr val="0070C0"/>
                </a:solidFill>
              </a:rPr>
              <a:t>Avatar Definition </a:t>
            </a:r>
            <a:r>
              <a:rPr lang="en-US" altLang="ko-KR" sz="1800" dirty="0"/>
              <a:t>to </a:t>
            </a:r>
            <a:r>
              <a:rPr lang="en-US" altLang="ko-KR" sz="1800" b="1" dirty="0">
                <a:solidFill>
                  <a:srgbClr val="00B050"/>
                </a:solidFill>
              </a:rPr>
              <a:t>Create From this Model</a:t>
            </a:r>
            <a:r>
              <a:rPr lang="en-US" altLang="ko-KR" sz="1800" dirty="0"/>
              <a:t>.</a:t>
            </a:r>
          </a:p>
          <a:p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FF0000"/>
                </a:solidFill>
              </a:rPr>
              <a:t>Confirm</a:t>
            </a:r>
            <a:r>
              <a:rPr lang="en-US" altLang="ko-KR" sz="2800" dirty="0"/>
              <a:t> it by </a:t>
            </a:r>
            <a:r>
              <a:rPr lang="en-US" altLang="ko-KR" sz="2800" dirty="0">
                <a:solidFill>
                  <a:srgbClr val="FF0000"/>
                </a:solidFill>
              </a:rPr>
              <a:t>clicking</a:t>
            </a:r>
            <a:r>
              <a:rPr lang="en-US" altLang="ko-KR" sz="2800" dirty="0"/>
              <a:t> on Apply.</a:t>
            </a:r>
            <a:endParaRPr lang="ko-KR" alt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E2EFE-8326-4B06-AD8A-4A2BB653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4504471"/>
            <a:ext cx="42481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393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59" y="1845733"/>
            <a:ext cx="4377691" cy="450172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7. Now, </a:t>
            </a:r>
            <a:r>
              <a:rPr lang="en-US" altLang="ko-KR" dirty="0">
                <a:solidFill>
                  <a:srgbClr val="FF0000"/>
                </a:solidFill>
              </a:rPr>
              <a:t>activate</a:t>
            </a:r>
            <a:r>
              <a:rPr lang="en-US" altLang="ko-KR" dirty="0"/>
              <a:t> the </a:t>
            </a:r>
            <a:r>
              <a:rPr lang="en-US" altLang="ko-KR" b="1" dirty="0"/>
              <a:t>Animations</a:t>
            </a:r>
            <a:r>
              <a:rPr lang="en-US" altLang="ko-KR" dirty="0"/>
              <a:t> section.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b="1" dirty="0" err="1">
                <a:solidFill>
                  <a:srgbClr val="00B050"/>
                </a:solidFill>
              </a:rPr>
              <a:t>toss_grenade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clip (from the </a:t>
            </a:r>
            <a:r>
              <a:rPr lang="en-US" altLang="ko-KR" b="1" dirty="0"/>
              <a:t>Clips</a:t>
            </a:r>
            <a:r>
              <a:rPr lang="en-US" altLang="ko-KR" dirty="0"/>
              <a:t> list),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click</a:t>
            </a:r>
            <a:r>
              <a:rPr lang="en-US" altLang="ko-KR" dirty="0"/>
              <a:t> on the button </a:t>
            </a:r>
            <a:r>
              <a:rPr lang="en-US" altLang="ko-KR" b="1" dirty="0">
                <a:solidFill>
                  <a:srgbClr val="0070C0"/>
                </a:solidFill>
              </a:rPr>
              <a:t>Clamp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Range</a:t>
            </a:r>
            <a:r>
              <a:rPr lang="en-US" altLang="ko-KR" b="1" dirty="0"/>
              <a:t> </a:t>
            </a:r>
            <a:r>
              <a:rPr lang="en-US" altLang="ko-KR" dirty="0"/>
              <a:t>to adjust the timeline, and </a:t>
            </a:r>
          </a:p>
          <a:p>
            <a:pPr lvl="1"/>
            <a:r>
              <a:rPr lang="en-US" altLang="ko-KR" dirty="0"/>
              <a:t>leave the </a:t>
            </a:r>
            <a:r>
              <a:rPr lang="en-US" altLang="ko-KR" b="1" dirty="0">
                <a:solidFill>
                  <a:srgbClr val="0070C0"/>
                </a:solidFill>
              </a:rPr>
              <a:t>Loop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Time</a:t>
            </a:r>
            <a:r>
              <a:rPr lang="en-US" altLang="ko-KR" b="1" dirty="0"/>
              <a:t>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0070C0"/>
                </a:solidFill>
              </a:rPr>
              <a:t>Loop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Pose</a:t>
            </a:r>
            <a:r>
              <a:rPr lang="en-US" altLang="ko-KR" dirty="0"/>
              <a:t> options </a:t>
            </a:r>
            <a:r>
              <a:rPr lang="en-US" altLang="ko-KR" dirty="0">
                <a:solidFill>
                  <a:srgbClr val="FF0000"/>
                </a:solidFill>
              </a:rPr>
              <a:t>unchecked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Under </a:t>
            </a:r>
            <a:r>
              <a:rPr lang="en-US" altLang="ko-KR" b="1" dirty="0"/>
              <a:t>Root Transform Rotation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check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Into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Pose</a:t>
            </a:r>
            <a:r>
              <a:rPr lang="en-US" altLang="ko-KR" dirty="0"/>
              <a:t>, and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Baked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Upon</a:t>
            </a:r>
            <a:r>
              <a:rPr lang="en-US" altLang="ko-KR" b="1" dirty="0"/>
              <a:t> (</a:t>
            </a:r>
            <a:r>
              <a:rPr lang="en-US" altLang="ko-KR" b="1" dirty="0">
                <a:solidFill>
                  <a:srgbClr val="0070C0"/>
                </a:solidFill>
              </a:rPr>
              <a:t>at Start</a:t>
            </a:r>
            <a:r>
              <a:rPr lang="en-US" altLang="ko-KR" b="1" dirty="0"/>
              <a:t>) | </a:t>
            </a:r>
            <a:r>
              <a:rPr lang="en-US" altLang="ko-KR" b="1" dirty="0">
                <a:solidFill>
                  <a:srgbClr val="0070C0"/>
                </a:solidFill>
              </a:rPr>
              <a:t>Original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Under </a:t>
            </a:r>
            <a:r>
              <a:rPr lang="en-US" altLang="ko-KR" b="1" dirty="0"/>
              <a:t>Root Transform Position </a:t>
            </a:r>
            <a:r>
              <a:rPr lang="en-US" altLang="ko-KR" dirty="0"/>
              <a:t>(Y),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check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Into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Pose</a:t>
            </a:r>
            <a:r>
              <a:rPr lang="en-US" altLang="ko-KR" dirty="0"/>
              <a:t>, and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Baked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Upon</a:t>
            </a:r>
            <a:r>
              <a:rPr lang="en-US" altLang="ko-KR" b="1" dirty="0"/>
              <a:t> (</a:t>
            </a:r>
            <a:r>
              <a:rPr lang="en-US" altLang="ko-KR" b="1" dirty="0">
                <a:solidFill>
                  <a:srgbClr val="0070C0"/>
                </a:solidFill>
              </a:rPr>
              <a:t>at Start</a:t>
            </a:r>
            <a:r>
              <a:rPr lang="en-US" altLang="ko-KR" b="1" dirty="0"/>
              <a:t>) | </a:t>
            </a:r>
            <a:r>
              <a:rPr lang="en-US" altLang="ko-KR" b="1" dirty="0">
                <a:solidFill>
                  <a:srgbClr val="0070C0"/>
                </a:solidFill>
              </a:rPr>
              <a:t>Original</a:t>
            </a:r>
            <a:r>
              <a:rPr lang="en-US" altLang="ko-KR" dirty="0"/>
              <a:t>).</a:t>
            </a:r>
          </a:p>
          <a:p>
            <a:r>
              <a:rPr lang="en-US" altLang="ko-KR" dirty="0"/>
              <a:t>Under </a:t>
            </a:r>
            <a:r>
              <a:rPr lang="en-US" altLang="ko-KR" b="1" dirty="0"/>
              <a:t>Root Transform Position </a:t>
            </a:r>
            <a:r>
              <a:rPr lang="en-US" altLang="ko-KR" dirty="0"/>
              <a:t>(XZ), </a:t>
            </a:r>
          </a:p>
          <a:p>
            <a:pPr lvl="1"/>
            <a:r>
              <a:rPr lang="en-US" altLang="ko-KR" dirty="0"/>
              <a:t>leave </a:t>
            </a:r>
            <a:r>
              <a:rPr lang="en-US" altLang="ko-KR" b="1" dirty="0">
                <a:solidFill>
                  <a:srgbClr val="0070C0"/>
                </a:solidFill>
              </a:rPr>
              <a:t>Bake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Into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Pose</a:t>
            </a:r>
            <a:r>
              <a:rPr lang="en-US" altLang="ko-KR" b="1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unchecked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Click</a:t>
            </a:r>
            <a:r>
              <a:rPr lang="en-US" altLang="ko-KR" dirty="0"/>
              <a:t> on </a:t>
            </a:r>
            <a:r>
              <a:rPr lang="en-US" altLang="ko-KR" b="1" dirty="0"/>
              <a:t>Apply</a:t>
            </a:r>
            <a:r>
              <a:rPr lang="en-US" altLang="ko-KR" dirty="0"/>
              <a:t> to </a:t>
            </a:r>
            <a:r>
              <a:rPr lang="en-US" altLang="ko-KR" dirty="0">
                <a:solidFill>
                  <a:srgbClr val="FF0000"/>
                </a:solidFill>
              </a:rPr>
              <a:t>confirm</a:t>
            </a:r>
            <a:r>
              <a:rPr lang="en-US" altLang="ko-KR" dirty="0"/>
              <a:t> the changes.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43DCD9-E035-4C0D-B7DA-D2545B76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75" y="1737361"/>
            <a:ext cx="3078172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38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60" y="1845734"/>
            <a:ext cx="3129915" cy="402336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8. Let's create a </a:t>
            </a:r>
            <a:r>
              <a:rPr lang="en-US" altLang="ko-KR" dirty="0">
                <a:solidFill>
                  <a:srgbClr val="0070C0"/>
                </a:solidFill>
              </a:rPr>
              <a:t>Mask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From the </a:t>
            </a:r>
            <a:r>
              <a:rPr lang="en-US" altLang="ko-KR" b="1" dirty="0"/>
              <a:t>Project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click</a:t>
            </a:r>
            <a:r>
              <a:rPr lang="en-US" altLang="ko-KR" dirty="0"/>
              <a:t> on the </a:t>
            </a:r>
            <a:r>
              <a:rPr lang="en-US" altLang="ko-KR" b="1" dirty="0"/>
              <a:t>Create</a:t>
            </a:r>
            <a:r>
              <a:rPr lang="en-US" altLang="ko-KR" dirty="0"/>
              <a:t> button and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add</a:t>
            </a:r>
            <a:r>
              <a:rPr lang="en-US" altLang="ko-KR" dirty="0"/>
              <a:t> an </a:t>
            </a:r>
            <a:r>
              <a:rPr lang="en-US" altLang="ko-KR" b="1" dirty="0">
                <a:solidFill>
                  <a:srgbClr val="0070C0"/>
                </a:solidFill>
              </a:rPr>
              <a:t>Avatar Mask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to the project.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Name</a:t>
            </a:r>
            <a:r>
              <a:rPr lang="en-US" altLang="ko-KR" dirty="0"/>
              <a:t> it as </a:t>
            </a:r>
            <a:r>
              <a:rPr lang="en-US" altLang="ko-KR" b="1" dirty="0" err="1">
                <a:solidFill>
                  <a:srgbClr val="00B050"/>
                </a:solidFill>
              </a:rPr>
              <a:t>BodyMask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9. </a:t>
            </a:r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b="1" dirty="0" err="1">
                <a:solidFill>
                  <a:srgbClr val="00B050"/>
                </a:solidFill>
              </a:rPr>
              <a:t>BodyMask</a:t>
            </a:r>
            <a:r>
              <a:rPr lang="en-US" altLang="ko-KR" dirty="0"/>
              <a:t> tab and, in the </a:t>
            </a:r>
            <a:r>
              <a:rPr lang="en-US" altLang="ko-KR" b="1" dirty="0"/>
              <a:t>Inspector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expand</a:t>
            </a:r>
            <a:r>
              <a:rPr lang="en-US" altLang="ko-KR" dirty="0"/>
              <a:t> the </a:t>
            </a:r>
            <a:r>
              <a:rPr lang="en-US" altLang="ko-KR" b="1" dirty="0">
                <a:solidFill>
                  <a:srgbClr val="0070C0"/>
                </a:solidFill>
              </a:rPr>
              <a:t>Humanoid</a:t>
            </a:r>
            <a:r>
              <a:rPr lang="en-US" altLang="ko-KR" dirty="0"/>
              <a:t> section to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unselect</a:t>
            </a:r>
            <a:r>
              <a:rPr lang="en-US" altLang="ko-KR" dirty="0"/>
              <a:t> the character's legs, base, and IK spots, turning their outline red.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902E9-A798-4F04-A138-3B046E7A2E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5" y="2090526"/>
            <a:ext cx="4677298" cy="3533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10B5E-2CE4-4C12-93A8-E1273FB3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8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058" y="696766"/>
            <a:ext cx="4831884" cy="54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85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60" y="1845734"/>
            <a:ext cx="3434716" cy="4023360"/>
          </a:xfrm>
        </p:spPr>
        <p:txBody>
          <a:bodyPr>
            <a:normAutofit/>
          </a:bodyPr>
          <a:lstStyle/>
          <a:p>
            <a:r>
              <a:rPr lang="en-US" altLang="ko-KR" dirty="0"/>
              <a:t>10. From the </a:t>
            </a:r>
            <a:r>
              <a:rPr lang="en-US" altLang="ko-KR" b="1" dirty="0"/>
              <a:t>Hierarchy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b="1" dirty="0" err="1">
                <a:solidFill>
                  <a:srgbClr val="00B050"/>
                </a:solidFill>
              </a:rPr>
              <a:t>MsLaser</a:t>
            </a:r>
            <a:r>
              <a:rPr lang="en-US" altLang="ko-KR" dirty="0"/>
              <a:t> character. </a:t>
            </a:r>
          </a:p>
          <a:p>
            <a:r>
              <a:rPr lang="en-US" altLang="ko-KR" dirty="0"/>
              <a:t>Then, from the </a:t>
            </a:r>
            <a:r>
              <a:rPr lang="en-US" altLang="ko-KR" b="1" dirty="0">
                <a:solidFill>
                  <a:srgbClr val="0070C0"/>
                </a:solidFill>
              </a:rPr>
              <a:t>Animator</a:t>
            </a:r>
            <a:r>
              <a:rPr lang="en-US" altLang="ko-KR" dirty="0"/>
              <a:t> component in the </a:t>
            </a:r>
            <a:r>
              <a:rPr lang="en-US" altLang="ko-KR" b="1" dirty="0"/>
              <a:t>Inspector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double-click</a:t>
            </a:r>
            <a:r>
              <a:rPr lang="en-US" altLang="ko-KR" dirty="0"/>
              <a:t> on the </a:t>
            </a:r>
            <a:r>
              <a:rPr lang="en-US" altLang="ko-KR" b="1" dirty="0" err="1">
                <a:solidFill>
                  <a:srgbClr val="00B050"/>
                </a:solidFill>
              </a:rPr>
              <a:t>MainCharacter</a:t>
            </a:r>
            <a:r>
              <a:rPr lang="en-US" altLang="ko-KR" dirty="0"/>
              <a:t> controller to open it.</a:t>
            </a:r>
          </a:p>
          <a:p>
            <a:r>
              <a:rPr lang="en-US" altLang="ko-KR" dirty="0"/>
              <a:t>11. In the </a:t>
            </a:r>
            <a:r>
              <a:rPr lang="en-US" altLang="ko-KR" b="1" dirty="0">
                <a:solidFill>
                  <a:srgbClr val="0070C0"/>
                </a:solidFill>
              </a:rPr>
              <a:t>Animator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create</a:t>
            </a:r>
            <a:r>
              <a:rPr lang="en-US" altLang="ko-KR" dirty="0"/>
              <a:t> a new layer by </a:t>
            </a:r>
            <a:r>
              <a:rPr lang="en-US" altLang="ko-KR" dirty="0">
                <a:solidFill>
                  <a:srgbClr val="FF0000"/>
                </a:solidFill>
              </a:rPr>
              <a:t>clicking</a:t>
            </a:r>
            <a:r>
              <a:rPr lang="en-US" altLang="ko-KR" dirty="0"/>
              <a:t> on the </a:t>
            </a:r>
            <a:r>
              <a:rPr lang="en-US" altLang="ko-KR" dirty="0">
                <a:solidFill>
                  <a:srgbClr val="0070C0"/>
                </a:solidFill>
              </a:rPr>
              <a:t>+</a:t>
            </a:r>
            <a:r>
              <a:rPr lang="en-US" altLang="ko-KR" dirty="0"/>
              <a:t> sign at the top-left </a:t>
            </a:r>
            <a:r>
              <a:rPr lang="en-US" altLang="ko-KR" b="1" dirty="0"/>
              <a:t>Layers</a:t>
            </a:r>
            <a:r>
              <a:rPr lang="en-US" altLang="ko-KR" dirty="0"/>
              <a:t> tab, above the </a:t>
            </a:r>
            <a:r>
              <a:rPr lang="en-US" altLang="ko-KR" b="1" dirty="0"/>
              <a:t>Base Layer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4AFD265-5BC4-4CD4-86FF-6F67DFD54027}"/>
              </a:ext>
            </a:extLst>
          </p:cNvPr>
          <p:cNvSpPr txBox="1">
            <a:spLocks/>
          </p:cNvSpPr>
          <p:nvPr/>
        </p:nvSpPr>
        <p:spPr>
          <a:xfrm>
            <a:off x="4762500" y="1845734"/>
            <a:ext cx="388239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12. </a:t>
            </a:r>
            <a:r>
              <a:rPr lang="en-US" altLang="ko-KR">
                <a:solidFill>
                  <a:srgbClr val="FF0000"/>
                </a:solidFill>
              </a:rPr>
              <a:t>Name</a:t>
            </a:r>
            <a:r>
              <a:rPr lang="en-US" altLang="ko-KR"/>
              <a:t> the new layer as </a:t>
            </a:r>
            <a:r>
              <a:rPr lang="en-US" altLang="ko-KR" b="1">
                <a:solidFill>
                  <a:srgbClr val="00B050"/>
                </a:solidFill>
              </a:rPr>
              <a:t>UpperBody</a:t>
            </a:r>
            <a:r>
              <a:rPr lang="en-US" altLang="ko-KR"/>
              <a:t> and </a:t>
            </a:r>
            <a:r>
              <a:rPr lang="en-US" altLang="ko-KR">
                <a:solidFill>
                  <a:srgbClr val="FF0000"/>
                </a:solidFill>
              </a:rPr>
              <a:t>click</a:t>
            </a:r>
            <a:r>
              <a:rPr lang="en-US" altLang="ko-KR"/>
              <a:t> on the </a:t>
            </a:r>
            <a:r>
              <a:rPr lang="en-US" altLang="ko-KR">
                <a:solidFill>
                  <a:srgbClr val="00B050"/>
                </a:solidFill>
              </a:rPr>
              <a:t>gear</a:t>
            </a:r>
            <a:r>
              <a:rPr lang="en-US" altLang="ko-KR"/>
              <a:t> icon for the settings. </a:t>
            </a:r>
          </a:p>
          <a:p>
            <a:pPr lvl="1"/>
            <a:r>
              <a:rPr lang="en-US" altLang="ko-KR" sz="2000"/>
              <a:t>Then, </a:t>
            </a:r>
            <a:r>
              <a:rPr lang="en-US" altLang="ko-KR" sz="2000">
                <a:solidFill>
                  <a:srgbClr val="FF0000"/>
                </a:solidFill>
              </a:rPr>
              <a:t>change</a:t>
            </a:r>
            <a:r>
              <a:rPr lang="en-US" altLang="ko-KR" sz="2000"/>
              <a:t> its </a:t>
            </a:r>
            <a:r>
              <a:rPr lang="en-US" altLang="ko-KR" sz="2000" b="1">
                <a:solidFill>
                  <a:srgbClr val="0070C0"/>
                </a:solidFill>
              </a:rPr>
              <a:t>Weight</a:t>
            </a:r>
            <a:r>
              <a:rPr lang="en-US" altLang="ko-KR" sz="2000"/>
              <a:t> to </a:t>
            </a:r>
            <a:r>
              <a:rPr lang="en-US" altLang="ko-KR" sz="2000" i="1">
                <a:solidFill>
                  <a:srgbClr val="00B050"/>
                </a:solidFill>
              </a:rPr>
              <a:t>1</a:t>
            </a:r>
            <a:r>
              <a:rPr lang="en-US" altLang="ko-KR" sz="2000"/>
              <a:t>, and </a:t>
            </a:r>
          </a:p>
          <a:p>
            <a:pPr lvl="1"/>
            <a:r>
              <a:rPr lang="en-US" altLang="ko-KR" sz="2000">
                <a:solidFill>
                  <a:srgbClr val="FF0000"/>
                </a:solidFill>
              </a:rPr>
              <a:t>select</a:t>
            </a:r>
            <a:r>
              <a:rPr lang="en-US" altLang="ko-KR" sz="2000"/>
              <a:t> the </a:t>
            </a:r>
            <a:r>
              <a:rPr lang="en-US" altLang="ko-KR" sz="2000" b="1">
                <a:solidFill>
                  <a:srgbClr val="00B050"/>
                </a:solidFill>
              </a:rPr>
              <a:t>BodyMask</a:t>
            </a:r>
            <a:r>
              <a:rPr lang="en-US" altLang="ko-KR" sz="2000"/>
              <a:t> in the </a:t>
            </a:r>
            <a:r>
              <a:rPr lang="en-US" altLang="ko-KR" sz="2000" b="1">
                <a:solidFill>
                  <a:srgbClr val="0070C0"/>
                </a:solidFill>
              </a:rPr>
              <a:t>Mask</a:t>
            </a:r>
            <a:r>
              <a:rPr lang="en-US" altLang="ko-KR" sz="2000"/>
              <a:t> slot. </a:t>
            </a:r>
          </a:p>
          <a:p>
            <a:pPr lvl="1"/>
            <a:r>
              <a:rPr lang="en-US" altLang="ko-KR" sz="2000"/>
              <a:t>Also, </a:t>
            </a:r>
            <a:r>
              <a:rPr lang="en-US" altLang="ko-KR" sz="2000">
                <a:solidFill>
                  <a:srgbClr val="FF0000"/>
                </a:solidFill>
              </a:rPr>
              <a:t>change</a:t>
            </a:r>
            <a:r>
              <a:rPr lang="en-US" altLang="ko-KR" sz="2000"/>
              <a:t> </a:t>
            </a:r>
            <a:r>
              <a:rPr lang="en-US" altLang="ko-KR" sz="2000">
                <a:solidFill>
                  <a:srgbClr val="0070C0"/>
                </a:solidFill>
              </a:rPr>
              <a:t>Blending</a:t>
            </a:r>
            <a:r>
              <a:rPr lang="en-US" altLang="ko-KR" sz="2000"/>
              <a:t> to </a:t>
            </a:r>
            <a:r>
              <a:rPr lang="en-US" altLang="ko-KR" sz="2000" b="1">
                <a:solidFill>
                  <a:srgbClr val="00B050"/>
                </a:solidFill>
              </a:rPr>
              <a:t>Additive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4593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CC371-FF8F-492C-B702-58B2382F5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16" y="1981200"/>
            <a:ext cx="5924684" cy="4476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C31BB-BCCE-4165-960C-1A2A17ED9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92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66" y="2160870"/>
            <a:ext cx="7598594" cy="30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59" y="1845734"/>
            <a:ext cx="7543799" cy="402336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13. Now, in the </a:t>
            </a:r>
            <a:r>
              <a:rPr lang="en-US" altLang="ko-KR" sz="2400" b="1" dirty="0"/>
              <a:t>Animator</a:t>
            </a:r>
            <a:r>
              <a:rPr lang="en-US" altLang="ko-KR" sz="2400" dirty="0"/>
              <a:t> view, with the </a:t>
            </a:r>
            <a:r>
              <a:rPr lang="en-US" altLang="ko-KR" sz="2400" b="1" dirty="0" err="1">
                <a:solidFill>
                  <a:srgbClr val="00B050"/>
                </a:solidFill>
              </a:rPr>
              <a:t>UpperBody</a:t>
            </a:r>
            <a:r>
              <a:rPr lang="en-US" altLang="ko-KR" sz="2400" dirty="0"/>
              <a:t> layer </a:t>
            </a:r>
            <a:r>
              <a:rPr lang="en-US" altLang="ko-KR" sz="2400" dirty="0">
                <a:solidFill>
                  <a:srgbClr val="FF0000"/>
                </a:solidFill>
              </a:rPr>
              <a:t>selected</a:t>
            </a:r>
            <a:r>
              <a:rPr lang="en-US" altLang="ko-KR" sz="2400" dirty="0"/>
              <a:t>, 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create</a:t>
            </a:r>
            <a:r>
              <a:rPr lang="en-US" altLang="ko-KR" sz="2000" dirty="0"/>
              <a:t> three </a:t>
            </a:r>
            <a:r>
              <a:rPr lang="en-US" altLang="ko-KR" sz="2000" dirty="0">
                <a:solidFill>
                  <a:srgbClr val="00B050"/>
                </a:solidFill>
              </a:rPr>
              <a:t>new empty states </a:t>
            </a:r>
          </a:p>
          <a:p>
            <a:pPr lvl="1"/>
            <a:r>
              <a:rPr lang="en-US" altLang="ko-KR" sz="2000" dirty="0"/>
              <a:t>(by </a:t>
            </a:r>
            <a:r>
              <a:rPr lang="en-US" altLang="ko-KR" sz="2000" dirty="0">
                <a:solidFill>
                  <a:srgbClr val="FF0000"/>
                </a:solidFill>
              </a:rPr>
              <a:t>right-clicking</a:t>
            </a:r>
            <a:r>
              <a:rPr lang="en-US" altLang="ko-KR" sz="2000" dirty="0"/>
              <a:t> on the gridded area and navigating to, from the menu, </a:t>
            </a:r>
            <a:r>
              <a:rPr lang="en-US" altLang="ko-KR" sz="2000" b="1" dirty="0">
                <a:solidFill>
                  <a:srgbClr val="0070C0"/>
                </a:solidFill>
              </a:rPr>
              <a:t>Create</a:t>
            </a:r>
            <a:r>
              <a:rPr lang="en-US" altLang="ko-KR" sz="2000" b="1" dirty="0"/>
              <a:t> </a:t>
            </a:r>
            <a:r>
              <a:rPr lang="en-US" altLang="ko-KR" sz="2000" b="1" dirty="0">
                <a:solidFill>
                  <a:srgbClr val="0070C0"/>
                </a:solidFill>
              </a:rPr>
              <a:t>State</a:t>
            </a:r>
            <a:r>
              <a:rPr lang="en-US" altLang="ko-KR" sz="2000" b="1" dirty="0"/>
              <a:t> | </a:t>
            </a:r>
            <a:r>
              <a:rPr lang="en-US" altLang="ko-KR" sz="2000" b="1" dirty="0">
                <a:solidFill>
                  <a:srgbClr val="0070C0"/>
                </a:solidFill>
              </a:rPr>
              <a:t>Empty</a:t>
            </a:r>
            <a:r>
              <a:rPr lang="en-US" altLang="ko-KR" sz="2000" dirty="0"/>
              <a:t>).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Name</a:t>
            </a:r>
            <a:r>
              <a:rPr lang="en-US" altLang="ko-KR" sz="2000" dirty="0"/>
              <a:t> the default (orange) state </a:t>
            </a:r>
            <a:r>
              <a:rPr lang="en-US" altLang="ko-KR" sz="2000" dirty="0">
                <a:solidFill>
                  <a:srgbClr val="00B050"/>
                </a:solidFill>
              </a:rPr>
              <a:t>null</a:t>
            </a:r>
            <a:r>
              <a:rPr lang="en-US" altLang="ko-KR" sz="2000" dirty="0"/>
              <a:t>, and the other two as </a:t>
            </a:r>
            <a:r>
              <a:rPr lang="en-US" altLang="ko-KR" sz="2000" b="1" dirty="0">
                <a:solidFill>
                  <a:srgbClr val="00B050"/>
                </a:solidFill>
              </a:rPr>
              <a:t>Fire</a:t>
            </a:r>
            <a:r>
              <a:rPr lang="en-US" altLang="ko-KR" sz="2000" dirty="0"/>
              <a:t> and </a:t>
            </a:r>
            <a:r>
              <a:rPr lang="en-US" altLang="ko-KR" sz="2000" b="1" dirty="0">
                <a:solidFill>
                  <a:srgbClr val="00B050"/>
                </a:solidFill>
              </a:rPr>
              <a:t>Grenade</a:t>
            </a:r>
            <a:r>
              <a:rPr lang="en-US" altLang="ko-KR" sz="2000" dirty="0"/>
              <a:t>.</a:t>
            </a:r>
          </a:p>
          <a:p>
            <a:r>
              <a:rPr lang="en-US" altLang="ko-KR" sz="2400" dirty="0"/>
              <a:t>14. Now, </a:t>
            </a:r>
            <a:r>
              <a:rPr lang="en-US" altLang="ko-KR" sz="2400" dirty="0">
                <a:solidFill>
                  <a:srgbClr val="FF0000"/>
                </a:solidFill>
              </a:rPr>
              <a:t>access</a:t>
            </a:r>
            <a:r>
              <a:rPr lang="en-US" altLang="ko-KR" sz="2400" dirty="0"/>
              <a:t> the </a:t>
            </a:r>
            <a:r>
              <a:rPr lang="en-US" altLang="ko-KR" sz="2400" b="1" dirty="0"/>
              <a:t>Parameters</a:t>
            </a:r>
            <a:r>
              <a:rPr lang="en-US" altLang="ko-KR" sz="2400" dirty="0"/>
              <a:t> tab and 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add</a:t>
            </a:r>
            <a:r>
              <a:rPr lang="en-US" altLang="ko-KR" sz="2000" dirty="0"/>
              <a:t> two new parameters of the </a:t>
            </a:r>
            <a:r>
              <a:rPr lang="en-US" altLang="ko-KR" sz="2000" dirty="0">
                <a:solidFill>
                  <a:srgbClr val="00B050"/>
                </a:solidFill>
              </a:rPr>
              <a:t>Boolean type</a:t>
            </a:r>
            <a:r>
              <a:rPr lang="en-US" altLang="ko-KR" sz="2000" dirty="0"/>
              <a:t>:</a:t>
            </a:r>
          </a:p>
          <a:p>
            <a:pPr lvl="2"/>
            <a:r>
              <a:rPr lang="en-US" altLang="ko-KR" sz="1800" i="1" dirty="0">
                <a:solidFill>
                  <a:srgbClr val="00B050"/>
                </a:solidFill>
              </a:rPr>
              <a:t>Fire</a:t>
            </a:r>
            <a:r>
              <a:rPr lang="en-US" altLang="ko-KR" sz="1800" dirty="0"/>
              <a:t> and </a:t>
            </a:r>
            <a:r>
              <a:rPr lang="en-US" altLang="ko-KR" sz="1800" i="1" dirty="0">
                <a:solidFill>
                  <a:srgbClr val="00B050"/>
                </a:solidFill>
              </a:rPr>
              <a:t>Grenade</a:t>
            </a:r>
            <a:r>
              <a:rPr lang="en-US" altLang="ko-KR" sz="16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1335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1" y="2693870"/>
            <a:ext cx="4498762" cy="20495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F70286-98A8-4569-8912-438CE81B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7" y="2670910"/>
            <a:ext cx="3038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68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4400" dirty="0"/>
              <a:t>Configuring a character's Avatar and idle </a:t>
            </a:r>
            <a:r>
              <a:rPr lang="en-US" sz="4400" b="1" dirty="0"/>
              <a:t>animation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B44C-2B07-4373-9444-3EECEF188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2400" dirty="0"/>
              <a:t>A </a:t>
            </a:r>
            <a:r>
              <a:rPr lang="en-US" sz="2400" dirty="0">
                <a:solidFill>
                  <a:srgbClr val="7030A0"/>
                </a:solidFill>
              </a:rPr>
              <a:t>feature</a:t>
            </a:r>
            <a:r>
              <a:rPr lang="en-US" sz="2400" dirty="0"/>
              <a:t> that makes </a:t>
            </a:r>
            <a:r>
              <a:rPr lang="en-US" sz="2400" b="1" dirty="0" err="1">
                <a:solidFill>
                  <a:srgbClr val="0070C0"/>
                </a:solidFill>
              </a:rPr>
              <a:t>Mecanim</a:t>
            </a:r>
            <a:r>
              <a:rPr lang="en-US" sz="2400" dirty="0"/>
              <a:t> so flexible and powerful is </a:t>
            </a:r>
          </a:p>
          <a:p>
            <a:pPr lvl="1" latinLnBrk="0"/>
            <a:r>
              <a:rPr lang="en-US" sz="2200" dirty="0"/>
              <a:t>the ability of </a:t>
            </a:r>
            <a:r>
              <a:rPr lang="en-US" sz="2200" dirty="0">
                <a:solidFill>
                  <a:srgbClr val="7030A0"/>
                </a:solidFill>
              </a:rPr>
              <a:t>quickly</a:t>
            </a:r>
            <a:r>
              <a:rPr lang="en-US" sz="2200" dirty="0">
                <a:solidFill>
                  <a:srgbClr val="00B050"/>
                </a:solidFill>
              </a:rPr>
              <a:t> reassigning animation clips from one character to another</a:t>
            </a:r>
            <a:r>
              <a:rPr lang="en-US" sz="2200" dirty="0"/>
              <a:t>. </a:t>
            </a:r>
          </a:p>
          <a:p>
            <a:pPr latinLnBrk="0"/>
            <a:r>
              <a:rPr lang="en-US" sz="2400" dirty="0"/>
              <a:t>This is made possible through the use of </a:t>
            </a:r>
            <a:r>
              <a:rPr lang="en-US" sz="2400" b="1" dirty="0"/>
              <a:t>Avatars</a:t>
            </a:r>
            <a:r>
              <a:rPr lang="en-US" sz="2400" dirty="0"/>
              <a:t>, </a:t>
            </a:r>
          </a:p>
          <a:p>
            <a:pPr lvl="1" latinLnBrk="0"/>
            <a:r>
              <a:rPr lang="en-US" sz="2200" dirty="0"/>
              <a:t>which are basically </a:t>
            </a:r>
            <a:r>
              <a:rPr lang="en-US" sz="2200" dirty="0">
                <a:solidFill>
                  <a:srgbClr val="00B050"/>
                </a:solidFill>
              </a:rPr>
              <a:t>a layer between the character's </a:t>
            </a:r>
            <a:r>
              <a:rPr lang="en-US" sz="2200" dirty="0">
                <a:solidFill>
                  <a:srgbClr val="7030A0"/>
                </a:solidFill>
              </a:rPr>
              <a:t>original rig</a:t>
            </a:r>
            <a:r>
              <a:rPr lang="en-US" sz="2200" dirty="0">
                <a:solidFill>
                  <a:srgbClr val="00B050"/>
                </a:solidFill>
              </a:rPr>
              <a:t> and the </a:t>
            </a:r>
            <a:r>
              <a:rPr lang="en-US" sz="2200" dirty="0">
                <a:solidFill>
                  <a:srgbClr val="7030A0"/>
                </a:solidFill>
              </a:rPr>
              <a:t>Unity’s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Animator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system</a:t>
            </a:r>
            <a:r>
              <a:rPr lang="en-US" sz="2200" dirty="0"/>
              <a:t>.</a:t>
            </a:r>
          </a:p>
          <a:p>
            <a:pPr latinLnBrk="0"/>
            <a:endParaRPr lang="en-US" sz="2400" dirty="0"/>
          </a:p>
          <a:p>
            <a:pPr latinLnBrk="0"/>
            <a:r>
              <a:rPr lang="en-US" dirty="0"/>
              <a:t>In this project, we will learn how to configure an Avatar skeleton on a rigged character.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1579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15. </a:t>
            </a:r>
            <a:r>
              <a:rPr lang="en-US" altLang="ko-KR" sz="2800" dirty="0">
                <a:solidFill>
                  <a:srgbClr val="FF0000"/>
                </a:solidFill>
              </a:rPr>
              <a:t>Select</a:t>
            </a:r>
            <a:r>
              <a:rPr lang="en-US" altLang="ko-KR" sz="2800" dirty="0"/>
              <a:t> the </a:t>
            </a:r>
            <a:r>
              <a:rPr lang="en-US" altLang="ko-KR" sz="2800" b="1" dirty="0">
                <a:solidFill>
                  <a:srgbClr val="00B050"/>
                </a:solidFill>
              </a:rPr>
              <a:t>Fire</a:t>
            </a:r>
            <a:r>
              <a:rPr lang="en-US" altLang="ko-KR" sz="2800" dirty="0"/>
              <a:t> state and, in the </a:t>
            </a:r>
            <a:r>
              <a:rPr lang="en-US" altLang="ko-KR" sz="2800" b="1" dirty="0"/>
              <a:t>Inspector</a:t>
            </a:r>
            <a:r>
              <a:rPr lang="en-US" altLang="ko-KR" sz="2800" dirty="0"/>
              <a:t> view, 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add</a:t>
            </a:r>
            <a:r>
              <a:rPr lang="en-US" altLang="ko-KR" sz="2400" dirty="0"/>
              <a:t> the </a:t>
            </a:r>
            <a:r>
              <a:rPr lang="en-US" altLang="ko-KR" sz="2400" b="1" dirty="0" err="1">
                <a:solidFill>
                  <a:srgbClr val="00B050"/>
                </a:solidFill>
              </a:rPr>
              <a:t>firing_rifle</a:t>
            </a:r>
            <a:r>
              <a:rPr lang="en-US" altLang="ko-KR" sz="2400" dirty="0">
                <a:solidFill>
                  <a:srgbClr val="00B050"/>
                </a:solidFill>
              </a:rPr>
              <a:t> </a:t>
            </a:r>
            <a:r>
              <a:rPr lang="en-US" altLang="ko-KR" sz="2400" dirty="0"/>
              <a:t>animation clip to the </a:t>
            </a:r>
            <a:r>
              <a:rPr lang="en-US" altLang="ko-KR" sz="2400" b="1" dirty="0">
                <a:solidFill>
                  <a:srgbClr val="0070C0"/>
                </a:solidFill>
              </a:rPr>
              <a:t>Motion</a:t>
            </a:r>
            <a:r>
              <a:rPr lang="en-US" altLang="ko-KR" sz="2400" dirty="0"/>
              <a:t> field.</a:t>
            </a:r>
            <a:endParaRPr lang="ko-KR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3FFC4-1405-4FF0-B094-905579A0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57" y="3562838"/>
            <a:ext cx="4963043" cy="14999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E21C42-7E07-45A9-AF18-0005210B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93" y="3380578"/>
            <a:ext cx="3105150" cy="18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44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59" y="1845734"/>
            <a:ext cx="3177541" cy="4023360"/>
          </a:xfrm>
        </p:spPr>
        <p:txBody>
          <a:bodyPr>
            <a:normAutofit/>
          </a:bodyPr>
          <a:lstStyle/>
          <a:p>
            <a:r>
              <a:rPr lang="en-US" altLang="ko-KR" dirty="0"/>
              <a:t>16. Now,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b="1" dirty="0">
                <a:solidFill>
                  <a:srgbClr val="00B050"/>
                </a:solidFill>
              </a:rPr>
              <a:t>Grenade</a:t>
            </a:r>
            <a:r>
              <a:rPr lang="en-US" altLang="ko-KR" dirty="0"/>
              <a:t> state and, in the </a:t>
            </a:r>
            <a:r>
              <a:rPr lang="en-US" altLang="ko-KR" b="1" dirty="0"/>
              <a:t>Inspector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add</a:t>
            </a:r>
            <a:r>
              <a:rPr lang="en-US" altLang="ko-KR" dirty="0"/>
              <a:t> the </a:t>
            </a:r>
            <a:r>
              <a:rPr lang="en-US" altLang="ko-KR" b="1" dirty="0" err="1">
                <a:solidFill>
                  <a:srgbClr val="00B050"/>
                </a:solidFill>
              </a:rPr>
              <a:t>toss_grenade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animation clip to the </a:t>
            </a:r>
            <a:r>
              <a:rPr lang="en-US" altLang="ko-KR" b="1" dirty="0">
                <a:solidFill>
                  <a:srgbClr val="0070C0"/>
                </a:solidFill>
              </a:rPr>
              <a:t>Motion</a:t>
            </a:r>
            <a:r>
              <a:rPr lang="en-US" altLang="ko-KR" dirty="0"/>
              <a:t> field.</a:t>
            </a:r>
          </a:p>
          <a:p>
            <a:r>
              <a:rPr lang="en-US" altLang="ko-KR" dirty="0"/>
              <a:t>17. </a:t>
            </a:r>
            <a:r>
              <a:rPr lang="en-US" altLang="ko-KR" dirty="0">
                <a:solidFill>
                  <a:srgbClr val="FF0000"/>
                </a:solidFill>
              </a:rPr>
              <a:t>Right-click</a:t>
            </a:r>
            <a:r>
              <a:rPr lang="en-US" altLang="ko-KR" dirty="0"/>
              <a:t> on the </a:t>
            </a:r>
            <a:r>
              <a:rPr lang="en-US" altLang="ko-KR" b="1" dirty="0">
                <a:solidFill>
                  <a:srgbClr val="00B050"/>
                </a:solidFill>
              </a:rPr>
              <a:t>null</a:t>
            </a:r>
            <a:r>
              <a:rPr lang="en-US" altLang="ko-KR" dirty="0"/>
              <a:t> state box and, </a:t>
            </a:r>
          </a:p>
          <a:p>
            <a:r>
              <a:rPr lang="en-US" altLang="ko-KR" dirty="0"/>
              <a:t>from the menu,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</a:t>
            </a:r>
            <a:r>
              <a:rPr lang="en-US" altLang="ko-KR" b="1" dirty="0"/>
              <a:t>Make Transition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Then, </a:t>
            </a:r>
            <a:r>
              <a:rPr lang="en-US" altLang="ko-KR" dirty="0">
                <a:solidFill>
                  <a:srgbClr val="FF0000"/>
                </a:solidFill>
              </a:rPr>
              <a:t>drag</a:t>
            </a:r>
            <a:r>
              <a:rPr lang="en-US" altLang="ko-KR" dirty="0"/>
              <a:t> the white arrow onto the </a:t>
            </a:r>
            <a:r>
              <a:rPr lang="en-US" altLang="ko-KR" b="1" dirty="0"/>
              <a:t>Fire</a:t>
            </a:r>
            <a:r>
              <a:rPr lang="en-US" altLang="ko-KR" dirty="0"/>
              <a:t> box.</a:t>
            </a:r>
            <a:endParaRPr lang="ko-KR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D47325-8736-4787-8377-12F3FAA6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408312"/>
            <a:ext cx="5067300" cy="289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40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60" y="1845734"/>
            <a:ext cx="3339466" cy="4023360"/>
          </a:xfrm>
        </p:spPr>
        <p:txBody>
          <a:bodyPr>
            <a:normAutofit/>
          </a:bodyPr>
          <a:lstStyle/>
          <a:p>
            <a:r>
              <a:rPr lang="en-US" altLang="ko-KR" dirty="0"/>
              <a:t>18. </a:t>
            </a:r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dirty="0">
                <a:solidFill>
                  <a:srgbClr val="00B050"/>
                </a:solidFill>
              </a:rPr>
              <a:t>arrow</a:t>
            </a:r>
            <a:r>
              <a:rPr lang="en-US" altLang="ko-KR" dirty="0"/>
              <a:t> (it will turn blue). </a:t>
            </a:r>
          </a:p>
          <a:p>
            <a:r>
              <a:rPr lang="en-US" altLang="ko-KR" dirty="0"/>
              <a:t>From the </a:t>
            </a:r>
            <a:r>
              <a:rPr lang="en-US" altLang="ko-KR" b="1" dirty="0"/>
              <a:t>Inspector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uncheck</a:t>
            </a:r>
            <a:r>
              <a:rPr lang="en-US" altLang="ko-KR" dirty="0"/>
              <a:t> the </a:t>
            </a:r>
            <a:r>
              <a:rPr lang="en-US" altLang="ko-KR" b="1" dirty="0">
                <a:solidFill>
                  <a:srgbClr val="0070C0"/>
                </a:solidFill>
              </a:rPr>
              <a:t>Has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Exit Time</a:t>
            </a:r>
            <a:r>
              <a:rPr lang="en-US" altLang="ko-KR" b="1" dirty="0"/>
              <a:t> </a:t>
            </a:r>
            <a:r>
              <a:rPr lang="en-US" altLang="ko-KR" dirty="0"/>
              <a:t>option. </a:t>
            </a:r>
          </a:p>
          <a:p>
            <a:pPr lvl="1"/>
            <a:r>
              <a:rPr lang="en-US" altLang="ko-KR" dirty="0"/>
              <a:t>Then, </a:t>
            </a:r>
            <a:r>
              <a:rPr lang="en-US" altLang="ko-KR" dirty="0">
                <a:solidFill>
                  <a:srgbClr val="FF0000"/>
                </a:solidFill>
              </a:rPr>
              <a:t>access</a:t>
            </a:r>
            <a:r>
              <a:rPr lang="en-US" altLang="ko-KR" dirty="0"/>
              <a:t> the </a:t>
            </a:r>
            <a:r>
              <a:rPr lang="en-US" altLang="ko-KR" b="1" dirty="0">
                <a:solidFill>
                  <a:srgbClr val="0070C0"/>
                </a:solidFill>
              </a:rPr>
              <a:t>Conditions</a:t>
            </a:r>
            <a:r>
              <a:rPr lang="en-US" altLang="ko-KR" dirty="0"/>
              <a:t> list,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click</a:t>
            </a:r>
            <a:r>
              <a:rPr lang="en-US" altLang="ko-KR" dirty="0"/>
              <a:t> on the </a:t>
            </a:r>
            <a:r>
              <a:rPr lang="en-US" altLang="ko-KR" dirty="0">
                <a:solidFill>
                  <a:srgbClr val="0070C0"/>
                </a:solidFill>
              </a:rPr>
              <a:t>+</a:t>
            </a:r>
            <a:r>
              <a:rPr lang="en-US" altLang="ko-KR" dirty="0"/>
              <a:t> sign to </a:t>
            </a:r>
            <a:r>
              <a:rPr lang="en-US" altLang="ko-KR" dirty="0">
                <a:solidFill>
                  <a:srgbClr val="FF0000"/>
                </a:solidFill>
              </a:rPr>
              <a:t>add</a:t>
            </a:r>
            <a:r>
              <a:rPr lang="en-US" altLang="ko-KR" dirty="0"/>
              <a:t> a new condition, and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set</a:t>
            </a:r>
            <a:r>
              <a:rPr lang="en-US" altLang="ko-KR" dirty="0"/>
              <a:t> it as </a:t>
            </a:r>
            <a:r>
              <a:rPr lang="en-US" altLang="ko-KR" b="1" dirty="0">
                <a:solidFill>
                  <a:srgbClr val="0070C0"/>
                </a:solidFill>
              </a:rPr>
              <a:t>Fire</a:t>
            </a:r>
            <a:r>
              <a:rPr lang="en-US" altLang="ko-KR" dirty="0"/>
              <a:t> and </a:t>
            </a:r>
            <a:r>
              <a:rPr lang="en-US" altLang="ko-KR" b="1" dirty="0">
                <a:solidFill>
                  <a:srgbClr val="00B050"/>
                </a:solidFill>
              </a:rPr>
              <a:t>true</a:t>
            </a:r>
            <a:r>
              <a:rPr lang="en-US" altLang="ko-KR" dirty="0"/>
              <a:t>.</a:t>
            </a:r>
            <a:endParaRPr lang="ko-KR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40BD4-6672-438B-A978-2EA0141C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2518334"/>
            <a:ext cx="4398169" cy="283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1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71" y="1987616"/>
            <a:ext cx="6368102" cy="39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9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59" y="1845734"/>
            <a:ext cx="3749041" cy="4023360"/>
          </a:xfrm>
        </p:spPr>
        <p:txBody>
          <a:bodyPr>
            <a:normAutofit/>
          </a:bodyPr>
          <a:lstStyle/>
          <a:p>
            <a:r>
              <a:rPr lang="en-US" altLang="ko-KR" dirty="0"/>
              <a:t>19. Now,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make</a:t>
            </a:r>
            <a:r>
              <a:rPr lang="en-US" altLang="ko-KR" dirty="0"/>
              <a:t> a transition from </a:t>
            </a:r>
            <a:r>
              <a:rPr lang="en-US" altLang="ko-KR" b="1" dirty="0"/>
              <a:t>null</a:t>
            </a:r>
            <a:r>
              <a:rPr lang="en-US" altLang="ko-KR" dirty="0"/>
              <a:t> to </a:t>
            </a:r>
            <a:r>
              <a:rPr lang="en-US" altLang="ko-KR" b="1" dirty="0"/>
              <a:t>Grenade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arrow (it will turn blue). </a:t>
            </a:r>
          </a:p>
          <a:p>
            <a:r>
              <a:rPr lang="en-US" altLang="ko-KR" dirty="0"/>
              <a:t>From the </a:t>
            </a:r>
            <a:r>
              <a:rPr lang="en-US" altLang="ko-KR" b="1" dirty="0"/>
              <a:t>Inspector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uncheck</a:t>
            </a:r>
            <a:r>
              <a:rPr lang="en-US" altLang="ko-KR" dirty="0"/>
              <a:t> the </a:t>
            </a:r>
            <a:r>
              <a:rPr lang="en-US" altLang="ko-KR" b="1" dirty="0">
                <a:solidFill>
                  <a:srgbClr val="0070C0"/>
                </a:solidFill>
              </a:rPr>
              <a:t>Has Exit Time </a:t>
            </a:r>
            <a:r>
              <a:rPr lang="en-US" altLang="ko-KR" dirty="0"/>
              <a:t>option. </a:t>
            </a:r>
          </a:p>
          <a:p>
            <a:pPr lvl="1"/>
            <a:r>
              <a:rPr lang="en-US" altLang="ko-KR" dirty="0"/>
              <a:t>Then, </a:t>
            </a:r>
            <a:r>
              <a:rPr lang="en-US" altLang="ko-KR" dirty="0">
                <a:solidFill>
                  <a:srgbClr val="FF0000"/>
                </a:solidFill>
              </a:rPr>
              <a:t>access</a:t>
            </a:r>
            <a:r>
              <a:rPr lang="en-US" altLang="ko-KR" dirty="0"/>
              <a:t> the </a:t>
            </a:r>
            <a:r>
              <a:rPr lang="en-US" altLang="ko-KR" b="1" dirty="0">
                <a:solidFill>
                  <a:srgbClr val="0070C0"/>
                </a:solidFill>
              </a:rPr>
              <a:t>Conditions</a:t>
            </a:r>
            <a:r>
              <a:rPr lang="en-US" altLang="ko-KR" dirty="0"/>
              <a:t> list,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click</a:t>
            </a:r>
            <a:r>
              <a:rPr lang="en-US" altLang="ko-KR" dirty="0"/>
              <a:t> on the </a:t>
            </a:r>
            <a:r>
              <a:rPr lang="en-US" altLang="ko-KR" dirty="0">
                <a:solidFill>
                  <a:srgbClr val="0070C0"/>
                </a:solidFill>
              </a:rPr>
              <a:t>+</a:t>
            </a:r>
            <a:r>
              <a:rPr lang="en-US" altLang="ko-KR" dirty="0"/>
              <a:t> sign to </a:t>
            </a:r>
            <a:r>
              <a:rPr lang="en-US" altLang="ko-KR" dirty="0">
                <a:solidFill>
                  <a:srgbClr val="FF0000"/>
                </a:solidFill>
              </a:rPr>
              <a:t>add</a:t>
            </a:r>
            <a:r>
              <a:rPr lang="en-US" altLang="ko-KR" dirty="0"/>
              <a:t> a new condition, and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set</a:t>
            </a:r>
            <a:r>
              <a:rPr lang="en-US" altLang="ko-KR" dirty="0"/>
              <a:t> it as </a:t>
            </a:r>
            <a:r>
              <a:rPr lang="en-US" altLang="ko-KR" b="1" dirty="0">
                <a:solidFill>
                  <a:srgbClr val="0070C0"/>
                </a:solidFill>
              </a:rPr>
              <a:t>Grenade</a:t>
            </a:r>
            <a:r>
              <a:rPr lang="en-US" altLang="ko-KR" dirty="0"/>
              <a:t> and </a:t>
            </a:r>
            <a:r>
              <a:rPr lang="en-US" altLang="ko-KR" b="1" dirty="0">
                <a:solidFill>
                  <a:srgbClr val="00B050"/>
                </a:solidFill>
              </a:rPr>
              <a:t>true</a:t>
            </a:r>
            <a:r>
              <a:rPr lang="en-US" altLang="ko-KR" dirty="0"/>
              <a:t>.</a:t>
            </a:r>
            <a:endParaRPr lang="ko-KR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37EF4C-9324-4311-B348-E41A4E3D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3" y="2115502"/>
            <a:ext cx="4416356" cy="300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23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59" y="1845734"/>
            <a:ext cx="3749041" cy="402336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20. Now,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transitions</a:t>
            </a:r>
            <a:r>
              <a:rPr lang="en-US" altLang="ko-KR" dirty="0"/>
              <a:t> from </a:t>
            </a:r>
            <a:r>
              <a:rPr lang="en-US" altLang="ko-KR" b="1" dirty="0">
                <a:solidFill>
                  <a:srgbClr val="00B050"/>
                </a:solidFill>
              </a:rPr>
              <a:t>Fire</a:t>
            </a:r>
            <a:r>
              <a:rPr lang="en-US" altLang="ko-KR" dirty="0"/>
              <a:t> to </a:t>
            </a:r>
            <a:r>
              <a:rPr lang="en-US" altLang="ko-KR" b="1" dirty="0">
                <a:solidFill>
                  <a:srgbClr val="00B050"/>
                </a:solidFill>
              </a:rPr>
              <a:t>null</a:t>
            </a:r>
            <a:r>
              <a:rPr lang="en-US" altLang="ko-KR" dirty="0"/>
              <a:t>, and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transitions</a:t>
            </a:r>
            <a:r>
              <a:rPr lang="en-US" altLang="ko-KR" dirty="0"/>
              <a:t> from </a:t>
            </a:r>
            <a:r>
              <a:rPr lang="en-US" altLang="ko-KR" b="1" dirty="0">
                <a:solidFill>
                  <a:srgbClr val="00B050"/>
                </a:solidFill>
              </a:rPr>
              <a:t>Grenade</a:t>
            </a:r>
            <a:r>
              <a:rPr lang="en-US" altLang="ko-KR" dirty="0"/>
              <a:t> to </a:t>
            </a:r>
            <a:r>
              <a:rPr lang="en-US" altLang="ko-KR" b="1" dirty="0">
                <a:solidFill>
                  <a:srgbClr val="00B050"/>
                </a:solidFill>
              </a:rPr>
              <a:t>null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Then, </a:t>
            </a:r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arrow that goes from </a:t>
            </a:r>
            <a:r>
              <a:rPr lang="en-US" altLang="ko-KR" b="1" dirty="0"/>
              <a:t>Fire</a:t>
            </a:r>
            <a:r>
              <a:rPr lang="en-US" altLang="ko-KR" dirty="0"/>
              <a:t> to </a:t>
            </a:r>
            <a:r>
              <a:rPr lang="en-US" altLang="ko-KR" b="1" dirty="0"/>
              <a:t>null</a:t>
            </a:r>
            <a:r>
              <a:rPr lang="en-US" altLang="ko-KR" dirty="0"/>
              <a:t> and, in the </a:t>
            </a:r>
            <a:r>
              <a:rPr lang="en-US" altLang="ko-KR" b="1" dirty="0"/>
              <a:t>Conditions</a:t>
            </a:r>
            <a:r>
              <a:rPr lang="en-US" altLang="ko-KR" dirty="0"/>
              <a:t> box,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b="1" dirty="0"/>
              <a:t>Fire</a:t>
            </a:r>
            <a:r>
              <a:rPr lang="en-US" altLang="ko-KR" dirty="0"/>
              <a:t> and </a:t>
            </a:r>
            <a:r>
              <a:rPr lang="en-US" altLang="ko-KR" b="1" dirty="0"/>
              <a:t>false</a:t>
            </a:r>
            <a:r>
              <a:rPr lang="en-US" altLang="ko-KR" dirty="0"/>
              <a:t> options. </a:t>
            </a:r>
          </a:p>
          <a:p>
            <a:pPr lvl="1"/>
            <a:r>
              <a:rPr lang="en-US" altLang="ko-KR" dirty="0"/>
              <a:t>Leave the </a:t>
            </a:r>
            <a:r>
              <a:rPr lang="en-US" altLang="ko-KR" b="1" dirty="0"/>
              <a:t>Has Exit Time </a:t>
            </a:r>
            <a:r>
              <a:rPr lang="en-US" altLang="ko-KR" dirty="0"/>
              <a:t>option checked.</a:t>
            </a:r>
          </a:p>
          <a:p>
            <a:r>
              <a:rPr lang="en-US" altLang="ko-KR" dirty="0"/>
              <a:t>21. Finally,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arrow that goes from </a:t>
            </a:r>
            <a:r>
              <a:rPr lang="en-US" altLang="ko-KR" b="1" dirty="0">
                <a:solidFill>
                  <a:srgbClr val="00B050"/>
                </a:solidFill>
              </a:rPr>
              <a:t>Grenade</a:t>
            </a:r>
            <a:r>
              <a:rPr lang="en-US" altLang="ko-KR" dirty="0"/>
              <a:t> to </a:t>
            </a:r>
            <a:r>
              <a:rPr lang="en-US" altLang="ko-KR" b="1" dirty="0">
                <a:solidFill>
                  <a:srgbClr val="00B050"/>
                </a:solidFill>
              </a:rPr>
              <a:t>null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 the </a:t>
            </a:r>
            <a:r>
              <a:rPr lang="en-US" altLang="ko-KR" b="1" dirty="0"/>
              <a:t>Conditions</a:t>
            </a:r>
            <a:r>
              <a:rPr lang="en-US" altLang="ko-KR" dirty="0"/>
              <a:t> box,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options </a:t>
            </a:r>
            <a:r>
              <a:rPr lang="en-US" altLang="ko-KR" b="1" dirty="0">
                <a:solidFill>
                  <a:srgbClr val="0070C0"/>
                </a:solidFill>
              </a:rPr>
              <a:t>Grenade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false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Leave the </a:t>
            </a:r>
            <a:r>
              <a:rPr lang="en-US" altLang="ko-KR" b="1" dirty="0"/>
              <a:t>Has Exit Time </a:t>
            </a:r>
            <a:r>
              <a:rPr lang="en-US" altLang="ko-KR" dirty="0"/>
              <a:t>option checked.</a:t>
            </a:r>
            <a:endParaRPr lang="ko-KR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013DF-3F9A-4AC1-A201-01B5AF02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12" y="1011982"/>
            <a:ext cx="3491615" cy="2693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9D9B21-2FC3-474A-ABD6-CA570EA7C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2" y="3824287"/>
            <a:ext cx="3514551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970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29" y="1977992"/>
            <a:ext cx="6565462" cy="388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77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01090" y="4210850"/>
            <a:ext cx="3204210" cy="219244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if(</a:t>
            </a:r>
            <a:r>
              <a:rPr lang="en-US" altLang="ko-KR" sz="1600" dirty="0" err="1"/>
              <a:t>Input.GetKeyDown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KeyCode.F</a:t>
            </a:r>
            <a:r>
              <a:rPr lang="en-US" altLang="ko-KR" sz="1600" dirty="0"/>
              <a:t>)){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/>
              <a:t>anim.SetBool</a:t>
            </a:r>
            <a:r>
              <a:rPr lang="en-US" altLang="ko-KR" sz="1600" dirty="0"/>
              <a:t>("Grenade", true);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} else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/>
              <a:t>anim.SetBool</a:t>
            </a:r>
            <a:r>
              <a:rPr lang="en-US" altLang="ko-KR" sz="1600" dirty="0"/>
              <a:t>("Grenade", false);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if(</a:t>
            </a:r>
            <a:r>
              <a:rPr lang="en-US" altLang="ko-KR" sz="1600" dirty="0" err="1"/>
              <a:t>Input.GetButtonDown</a:t>
            </a:r>
            <a:r>
              <a:rPr lang="en-US" altLang="ko-KR" sz="1600" dirty="0"/>
              <a:t>("Fire1")){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/>
              <a:t>anim.SetBool</a:t>
            </a:r>
            <a:r>
              <a:rPr lang="en-US" altLang="ko-KR" sz="1600" dirty="0"/>
              <a:t>("Fire", true);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if(</a:t>
            </a:r>
            <a:r>
              <a:rPr lang="en-US" altLang="ko-KR" sz="1600" dirty="0" err="1"/>
              <a:t>Input.GetButtonUp</a:t>
            </a:r>
            <a:r>
              <a:rPr lang="en-US" altLang="ko-KR" sz="1600" dirty="0"/>
              <a:t>("Fire1")){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/>
              <a:t>anim.SetBool</a:t>
            </a:r>
            <a:r>
              <a:rPr lang="en-US" altLang="ko-KR" sz="1600" dirty="0"/>
              <a:t>("Fire", false);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44918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22. From the </a:t>
            </a:r>
            <a:r>
              <a:rPr lang="en-US" altLang="ko-KR" b="1" dirty="0"/>
              <a:t>Hierarchy</a:t>
            </a:r>
            <a:r>
              <a:rPr lang="en-US" altLang="ko-KR" dirty="0"/>
              <a:t> view,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select</a:t>
            </a:r>
            <a:r>
              <a:rPr lang="en-US" altLang="ko-KR" dirty="0"/>
              <a:t> the </a:t>
            </a:r>
            <a:r>
              <a:rPr lang="en-US" altLang="ko-KR" b="1" dirty="0" err="1">
                <a:solidFill>
                  <a:srgbClr val="00B050"/>
                </a:solidFill>
              </a:rPr>
              <a:t>MsLaser</a:t>
            </a:r>
            <a:r>
              <a:rPr lang="en-US" altLang="ko-KR" dirty="0"/>
              <a:t> character.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Locate</a:t>
            </a:r>
            <a:r>
              <a:rPr lang="en-US" altLang="ko-KR" dirty="0"/>
              <a:t>, in the </a:t>
            </a:r>
            <a:r>
              <a:rPr lang="en-US" altLang="ko-KR" b="1" dirty="0"/>
              <a:t>Inspector</a:t>
            </a:r>
            <a:r>
              <a:rPr lang="en-US" altLang="ko-KR" dirty="0"/>
              <a:t> view, the </a:t>
            </a:r>
            <a:r>
              <a:rPr lang="en-US" altLang="ko-KR" b="1" dirty="0">
                <a:solidFill>
                  <a:srgbClr val="0070C0"/>
                </a:solidFill>
              </a:rPr>
              <a:t>Basic Controller </a:t>
            </a:r>
            <a:r>
              <a:rPr lang="en-US" altLang="ko-KR" dirty="0"/>
              <a:t>component and </a:t>
            </a:r>
            <a:r>
              <a:rPr lang="en-US" altLang="ko-KR" dirty="0">
                <a:solidFill>
                  <a:srgbClr val="FF0000"/>
                </a:solidFill>
              </a:rPr>
              <a:t>open</a:t>
            </a:r>
            <a:r>
              <a:rPr lang="en-US" altLang="ko-KR" dirty="0"/>
              <a:t> its </a:t>
            </a:r>
            <a:r>
              <a:rPr lang="en-US" altLang="ko-KR" dirty="0">
                <a:solidFill>
                  <a:srgbClr val="0070C0"/>
                </a:solidFill>
              </a:rPr>
              <a:t>script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23. Immediately before the end of the </a:t>
            </a:r>
            <a:r>
              <a:rPr lang="en-US" altLang="ko-KR" i="1" dirty="0">
                <a:solidFill>
                  <a:srgbClr val="0070C0"/>
                </a:solidFill>
              </a:rPr>
              <a:t>Update</a:t>
            </a:r>
            <a:r>
              <a:rPr lang="en-US" altLang="ko-KR" dirty="0"/>
              <a:t>() function,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add</a:t>
            </a:r>
            <a:r>
              <a:rPr lang="en-US" altLang="ko-KR" dirty="0"/>
              <a:t> the following code:</a:t>
            </a:r>
            <a:endParaRPr lang="ko-KR" alt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FA1D2-F0AC-4186-A6C3-C6AC5C21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5" y="2171283"/>
            <a:ext cx="4213514" cy="38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96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Mixing animations with Layers and Masks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24. </a:t>
            </a:r>
            <a:r>
              <a:rPr lang="en-US" altLang="ko-KR" dirty="0">
                <a:solidFill>
                  <a:srgbClr val="FF0000"/>
                </a:solidFill>
              </a:rPr>
              <a:t>Save</a:t>
            </a:r>
            <a:r>
              <a:rPr lang="en-US" altLang="ko-KR" dirty="0"/>
              <a:t> the script and </a:t>
            </a:r>
            <a:r>
              <a:rPr lang="en-US" altLang="ko-KR" dirty="0">
                <a:solidFill>
                  <a:srgbClr val="FF0000"/>
                </a:solidFill>
              </a:rPr>
              <a:t>play</a:t>
            </a:r>
            <a:r>
              <a:rPr lang="en-US" altLang="ko-KR" dirty="0"/>
              <a:t> your scene. </a:t>
            </a:r>
          </a:p>
          <a:p>
            <a:r>
              <a:rPr lang="en-US" altLang="ko-KR" dirty="0"/>
              <a:t>You will be able to trigger the </a:t>
            </a:r>
            <a:r>
              <a:rPr lang="en-US" altLang="ko-KR" dirty="0" err="1">
                <a:solidFill>
                  <a:srgbClr val="00B050"/>
                </a:solidFill>
              </a:rPr>
              <a:t>firing_rifle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and </a:t>
            </a:r>
            <a:r>
              <a:rPr lang="en-US" altLang="ko-KR" dirty="0" err="1">
                <a:solidFill>
                  <a:srgbClr val="00B050"/>
                </a:solidFill>
              </a:rPr>
              <a:t>toss_grenade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animations by </a:t>
            </a:r>
            <a:r>
              <a:rPr lang="en-US" altLang="ko-KR" dirty="0">
                <a:solidFill>
                  <a:srgbClr val="FF0000"/>
                </a:solidFill>
              </a:rPr>
              <a:t>clicking</a:t>
            </a:r>
            <a:r>
              <a:rPr lang="en-US" altLang="ko-KR" dirty="0"/>
              <a:t> on the fire button and pressing the </a:t>
            </a:r>
            <a:r>
              <a:rPr lang="en-US" altLang="ko-KR" i="1" dirty="0">
                <a:solidFill>
                  <a:srgbClr val="00B050"/>
                </a:solidFill>
              </a:rPr>
              <a:t>F</a:t>
            </a:r>
            <a:r>
              <a:rPr lang="en-US" altLang="ko-KR" i="1" dirty="0"/>
              <a:t> </a:t>
            </a:r>
            <a:r>
              <a:rPr lang="en-US" altLang="ko-KR" dirty="0"/>
              <a:t>key.</a:t>
            </a:r>
          </a:p>
          <a:p>
            <a:r>
              <a:rPr lang="en-US" altLang="ko-KR" dirty="0"/>
              <a:t>Observe how the character's legs still respond to the Move animation state.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55448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Submit the finished projects</a:t>
            </a:r>
            <a:endParaRPr lang="en-US" sz="7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80566-9542-4BDC-9F55-3A9F701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4400" dirty="0"/>
              <a:t>Configuring a character's Avatar and idle </a:t>
            </a:r>
            <a:r>
              <a:rPr lang="en-US" sz="4400" b="1" dirty="0"/>
              <a:t>animation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B44C-2B07-4373-9444-3EECEF188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463" y="1845734"/>
            <a:ext cx="3941818" cy="4023360"/>
          </a:xfrm>
        </p:spPr>
        <p:txBody>
          <a:bodyPr>
            <a:normAutofit fontScale="92500" lnSpcReduction="10000"/>
          </a:bodyPr>
          <a:lstStyle/>
          <a:p>
            <a:pPr latinLnBrk="0"/>
            <a:r>
              <a:rPr lang="en-US" dirty="0"/>
              <a:t>1. </a:t>
            </a:r>
            <a:r>
              <a:rPr lang="en-US" dirty="0">
                <a:solidFill>
                  <a:srgbClr val="FF0000"/>
                </a:solidFill>
              </a:rPr>
              <a:t>Import</a:t>
            </a:r>
            <a:r>
              <a:rPr lang="en-US" dirty="0"/>
              <a:t> the </a:t>
            </a:r>
            <a:r>
              <a:rPr lang="en-US" dirty="0" err="1">
                <a:solidFill>
                  <a:srgbClr val="00B050"/>
                </a:solidFill>
              </a:rPr>
              <a:t>MsLaser@T-Pose.fbx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00B050"/>
                </a:solidFill>
              </a:rPr>
              <a:t>Swat@rifle_aiming_idle.fbx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prefab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files to the </a:t>
            </a:r>
            <a:r>
              <a:rPr lang="en-US" b="1" dirty="0"/>
              <a:t>project</a:t>
            </a:r>
            <a:r>
              <a:rPr lang="en-US" dirty="0"/>
              <a:t>.</a:t>
            </a:r>
          </a:p>
          <a:p>
            <a:pPr latinLnBrk="0"/>
            <a:r>
              <a:rPr lang="en-US" dirty="0"/>
              <a:t>2. </a:t>
            </a:r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from the </a:t>
            </a:r>
            <a:r>
              <a:rPr lang="en-US" b="1" dirty="0"/>
              <a:t>Project</a:t>
            </a:r>
            <a:r>
              <a:rPr lang="en-US" dirty="0"/>
              <a:t> view, </a:t>
            </a:r>
          </a:p>
          <a:p>
            <a:pPr lvl="1" latinLnBrk="0"/>
            <a:r>
              <a:rPr lang="en-US" dirty="0"/>
              <a:t>the </a:t>
            </a:r>
            <a:r>
              <a:rPr lang="en-US" dirty="0" err="1">
                <a:solidFill>
                  <a:srgbClr val="00B050"/>
                </a:solidFill>
              </a:rPr>
              <a:t>MsLaser@T-Pose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model.</a:t>
            </a:r>
          </a:p>
          <a:p>
            <a:pPr latinLnBrk="0"/>
            <a:r>
              <a:rPr lang="en-US" dirty="0"/>
              <a:t>3. In the </a:t>
            </a:r>
            <a:r>
              <a:rPr lang="en-US" b="1" dirty="0"/>
              <a:t>Inspector</a:t>
            </a:r>
            <a:r>
              <a:rPr lang="en-US" dirty="0"/>
              <a:t> view, </a:t>
            </a:r>
          </a:p>
          <a:p>
            <a:pPr lvl="1" latinLnBrk="0"/>
            <a:r>
              <a:rPr lang="en-US" dirty="0"/>
              <a:t>under </a:t>
            </a:r>
            <a:r>
              <a:rPr lang="en-US" dirty="0" err="1">
                <a:solidFill>
                  <a:srgbClr val="00B050"/>
                </a:solidFill>
              </a:rPr>
              <a:t>MsLaser@T-Pose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Settings, </a:t>
            </a:r>
            <a:r>
              <a:rPr lang="en-US" dirty="0">
                <a:solidFill>
                  <a:srgbClr val="FF0000"/>
                </a:solidFill>
              </a:rPr>
              <a:t>activate</a:t>
            </a:r>
            <a:r>
              <a:rPr lang="en-US" dirty="0"/>
              <a:t> the </a:t>
            </a:r>
            <a:r>
              <a:rPr lang="en-US" b="1" dirty="0"/>
              <a:t>Rig</a:t>
            </a:r>
            <a:r>
              <a:rPr lang="en-US" dirty="0"/>
              <a:t> section. </a:t>
            </a:r>
          </a:p>
          <a:p>
            <a:pPr lvl="1" latinLnBrk="0"/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Animation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Type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rgbClr val="00B050"/>
                </a:solidFill>
              </a:rPr>
              <a:t>Humanoid</a:t>
            </a:r>
            <a:r>
              <a:rPr lang="en-US" dirty="0"/>
              <a:t>. </a:t>
            </a:r>
          </a:p>
          <a:p>
            <a:pPr lvl="1" latinLnBrk="0"/>
            <a:r>
              <a:rPr lang="en-US" dirty="0"/>
              <a:t>Then, leave </a:t>
            </a:r>
            <a:r>
              <a:rPr lang="en-US" dirty="0">
                <a:solidFill>
                  <a:srgbClr val="0070C0"/>
                </a:solidFill>
              </a:rPr>
              <a:t>Avatar Definition </a:t>
            </a:r>
            <a:r>
              <a:rPr lang="en-US" dirty="0"/>
              <a:t>as </a:t>
            </a:r>
            <a:r>
              <a:rPr lang="en-US" dirty="0">
                <a:solidFill>
                  <a:srgbClr val="00B050"/>
                </a:solidFill>
              </a:rPr>
              <a:t>Create From this Model</a:t>
            </a:r>
            <a:r>
              <a:rPr lang="en-US" dirty="0"/>
              <a:t>.</a:t>
            </a:r>
          </a:p>
          <a:p>
            <a:pPr lvl="1" latinLnBrk="0"/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on </a:t>
            </a:r>
            <a:r>
              <a:rPr lang="en-US" dirty="0">
                <a:solidFill>
                  <a:srgbClr val="0070C0"/>
                </a:solidFill>
              </a:rPr>
              <a:t>Apply</a:t>
            </a:r>
          </a:p>
          <a:p>
            <a:pPr lvl="1" latinLnBrk="0"/>
            <a:r>
              <a:rPr lang="en-US" dirty="0"/>
              <a:t>Finally, </a:t>
            </a: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on the </a:t>
            </a:r>
            <a:r>
              <a:rPr lang="en-US" b="1" dirty="0">
                <a:solidFill>
                  <a:srgbClr val="0070C0"/>
                </a:solidFill>
              </a:rPr>
              <a:t>Configure</a:t>
            </a:r>
            <a:r>
              <a:rPr lang="en-US" dirty="0"/>
              <a:t>… button.</a:t>
            </a:r>
            <a:endParaRPr lang="en-US" sz="2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020182"/>
            <a:ext cx="3702050" cy="36748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ABD95-43BF-417B-A8F7-E86D7E26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306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Submit the finished projects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Submit the .package file for each mini project to </a:t>
            </a:r>
            <a:r>
              <a:rPr lang="en-US" dirty="0" err="1" smtClean="0"/>
              <a:t>dropbox</a:t>
            </a:r>
            <a:r>
              <a:rPr lang="en-US" dirty="0" smtClean="0"/>
              <a:t> link</a:t>
            </a:r>
          </a:p>
          <a:p>
            <a:endParaRPr lang="en-US" dirty="0"/>
          </a:p>
          <a:p>
            <a:r>
              <a:rPr lang="en-US" dirty="0" smtClean="0"/>
              <a:t>Until tonight</a:t>
            </a:r>
            <a:r>
              <a:rPr lang="en-US" smtClean="0"/>
              <a:t>, </a:t>
            </a:r>
            <a:r>
              <a:rPr lang="en-US" smtClean="0"/>
              <a:t>23:00 </a:t>
            </a:r>
            <a:r>
              <a:rPr lang="en-US" dirty="0" smtClean="0"/>
              <a:t>Korean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37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7FB80E-4049-4CB2-9652-FC05DCC4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238670"/>
            <a:ext cx="6629400" cy="23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219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3253</TotalTime>
  <Words>3882</Words>
  <Application>Microsoft Office PowerPoint</Application>
  <PresentationFormat>On-screen Show (4:3)</PresentationFormat>
  <Paragraphs>446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맑은 고딕</vt:lpstr>
      <vt:lpstr>Calibri</vt:lpstr>
      <vt:lpstr>Calibri Light</vt:lpstr>
      <vt:lpstr>Wingdings</vt:lpstr>
      <vt:lpstr>Retrospect</vt:lpstr>
      <vt:lpstr>3D Game Basic</vt:lpstr>
      <vt:lpstr>Controlling 3D Animations</vt:lpstr>
      <vt:lpstr>Controlling 3D Animations </vt:lpstr>
      <vt:lpstr>Controlling 3D Animations </vt:lpstr>
      <vt:lpstr>Controlling 3D Animations </vt:lpstr>
      <vt:lpstr>MiniProject 15-1: Configuring a character's Avatar and idle animation</vt:lpstr>
      <vt:lpstr>Configuring a character's Avatar and idle animation</vt:lpstr>
      <vt:lpstr>Configuring a character's Avatar and idle animation</vt:lpstr>
      <vt:lpstr>PowerPoint Presentation</vt:lpstr>
      <vt:lpstr>Configuring a character's Avatar and idle animation</vt:lpstr>
      <vt:lpstr>PowerPoint Presentation</vt:lpstr>
      <vt:lpstr>Configuring a character's Avatar and idle animation</vt:lpstr>
      <vt:lpstr>PowerPoint Presentation</vt:lpstr>
      <vt:lpstr>Configuring a character's Avatar and idle animation</vt:lpstr>
      <vt:lpstr>PowerPoint Presentation</vt:lpstr>
      <vt:lpstr>Configuring a character's Avatar and idle animation</vt:lpstr>
      <vt:lpstr>PowerPoint Presentation</vt:lpstr>
      <vt:lpstr>Configuring a character's Avatar and idle animation</vt:lpstr>
      <vt:lpstr>Configuring a character's Avatar and idle animation</vt:lpstr>
      <vt:lpstr>PowerPoint Presentation</vt:lpstr>
      <vt:lpstr>Configuring a character's Avatar and idle animation</vt:lpstr>
      <vt:lpstr>PowerPoint Presentation</vt:lpstr>
      <vt:lpstr>Configuring a character's Avatar and idle animation</vt:lpstr>
      <vt:lpstr>PowerPoint Presentation</vt:lpstr>
      <vt:lpstr>Configuring a character's Avatar and idle animation</vt:lpstr>
      <vt:lpstr>MiniProject 15-2: 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Moving your character with root motion and Blend Trees</vt:lpstr>
      <vt:lpstr>MiniProject 15-3: Mixing animations with Layers and Masks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PowerPoint Presentation</vt:lpstr>
      <vt:lpstr>Mixing animations with Layers and Masks</vt:lpstr>
      <vt:lpstr>Mixing animations with Layers and Masks</vt:lpstr>
      <vt:lpstr>Mixing animations with Layers and Masks</vt:lpstr>
      <vt:lpstr>PowerPoint Presentation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Mixing animations with Layers and Masks</vt:lpstr>
      <vt:lpstr>Submit the finished projects</vt:lpstr>
      <vt:lpstr>Submit the finished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Game Basic</dc:title>
  <dc:creator>Handityo Aulia putra</dc:creator>
  <cp:lastModifiedBy>Aulia Handityo</cp:lastModifiedBy>
  <cp:revision>144</cp:revision>
  <dcterms:created xsi:type="dcterms:W3CDTF">2017-10-12T01:26:41Z</dcterms:created>
  <dcterms:modified xsi:type="dcterms:W3CDTF">2018-10-29T00:00:05Z</dcterms:modified>
</cp:coreProperties>
</file>